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8"/>
  </p:notesMasterIdLst>
  <p:sldIdLst>
    <p:sldId id="256" r:id="rId2"/>
    <p:sldId id="337" r:id="rId3"/>
    <p:sldId id="355" r:id="rId4"/>
    <p:sldId id="258" r:id="rId5"/>
    <p:sldId id="338" r:id="rId6"/>
    <p:sldId id="339" r:id="rId7"/>
    <p:sldId id="341" r:id="rId8"/>
    <p:sldId id="342" r:id="rId9"/>
    <p:sldId id="343" r:id="rId10"/>
    <p:sldId id="344" r:id="rId11"/>
    <p:sldId id="345" r:id="rId12"/>
    <p:sldId id="346" r:id="rId13"/>
    <p:sldId id="347" r:id="rId14"/>
    <p:sldId id="348" r:id="rId15"/>
    <p:sldId id="350" r:id="rId16"/>
    <p:sldId id="351" r:id="rId17"/>
    <p:sldId id="352" r:id="rId18"/>
    <p:sldId id="353" r:id="rId19"/>
    <p:sldId id="334" r:id="rId20"/>
    <p:sldId id="308" r:id="rId21"/>
    <p:sldId id="309" r:id="rId22"/>
    <p:sldId id="311" r:id="rId23"/>
    <p:sldId id="310" r:id="rId24"/>
    <p:sldId id="312" r:id="rId25"/>
    <p:sldId id="313" r:id="rId26"/>
    <p:sldId id="314" r:id="rId27"/>
    <p:sldId id="332" r:id="rId28"/>
    <p:sldId id="315" r:id="rId29"/>
    <p:sldId id="333" r:id="rId30"/>
    <p:sldId id="317" r:id="rId31"/>
    <p:sldId id="318" r:id="rId32"/>
    <p:sldId id="320" r:id="rId33"/>
    <p:sldId id="321" r:id="rId34"/>
    <p:sldId id="323" r:id="rId35"/>
    <p:sldId id="325" r:id="rId36"/>
    <p:sldId id="354"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A8F1A9-1EA5-4BE9-81D8-5ABDADC976BF}" type="datetimeFigureOut">
              <a:rPr lang="en-US" smtClean="0"/>
              <a:pPr/>
              <a:t>5/21/2021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FE9BB3-2423-48DB-A717-8723267264A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5/21/2021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5/21/2021</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5/21/2021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5/21/2021</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5/21/2021</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5/21/2021</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5/21/2021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cdn.biologydiscussion.com/wp-content/uploads/2017/08/clip_image0024.pn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dn.biologydiscussion.com/wp-content/uploads/2017/08/clip_image007-1.png"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752600"/>
          </a:xfrm>
        </p:spPr>
        <p:txBody>
          <a:bodyPr>
            <a:noAutofit/>
          </a:bodyPr>
          <a:lstStyle/>
          <a:p>
            <a:pPr algn="ct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2800" dirty="0" smtClean="0">
                <a:solidFill>
                  <a:srgbClr val="FF0000"/>
                </a:solidFill>
              </a:rPr>
              <a:t>Biodiversity </a:t>
            </a:r>
            <a:r>
              <a:rPr lang="en-US" sz="2800" dirty="0" smtClean="0">
                <a:solidFill>
                  <a:srgbClr val="FF0000"/>
                </a:solidFill>
              </a:rPr>
              <a:t>and its Conservation</a:t>
            </a:r>
            <a:r>
              <a:rPr lang="en-US" sz="4000" dirty="0" smtClean="0"/>
              <a:t> </a:t>
            </a:r>
            <a:r>
              <a:rPr lang="en-US" sz="3600" dirty="0" smtClean="0"/>
              <a:t/>
            </a:r>
            <a:br>
              <a:rPr lang="en-US" sz="3600" dirty="0" smtClean="0"/>
            </a:br>
            <a:endParaRPr lang="en-US" sz="3600" dirty="0"/>
          </a:p>
        </p:txBody>
      </p:sp>
      <p:sp>
        <p:nvSpPr>
          <p:cNvPr id="3" name="Subtitle 2"/>
          <p:cNvSpPr>
            <a:spLocks noGrp="1"/>
          </p:cNvSpPr>
          <p:nvPr>
            <p:ph type="subTitle" idx="1"/>
          </p:nvPr>
        </p:nvSpPr>
        <p:spPr>
          <a:xfrm>
            <a:off x="2286000" y="3429000"/>
            <a:ext cx="6172200" cy="1600200"/>
          </a:xfrm>
        </p:spPr>
        <p:txBody>
          <a:bodyPr>
            <a:noAutofit/>
          </a:bodyPr>
          <a:lstStyle/>
          <a:p>
            <a:pPr algn="r"/>
            <a:endParaRPr lang="en-US" sz="900" b="1" dirty="0" smtClean="0">
              <a:solidFill>
                <a:schemeClr val="accent5">
                  <a:lumMod val="50000"/>
                </a:schemeClr>
              </a:solidFill>
            </a:endParaRPr>
          </a:p>
          <a:p>
            <a:pPr algn="r"/>
            <a:r>
              <a:rPr lang="en-US" sz="2000" b="1" dirty="0" smtClean="0">
                <a:solidFill>
                  <a:schemeClr val="accent5">
                    <a:lumMod val="50000"/>
                  </a:schemeClr>
                </a:solidFill>
              </a:rPr>
              <a:t>Dr. </a:t>
            </a:r>
            <a:r>
              <a:rPr lang="en-US" sz="2000" b="1" dirty="0" err="1" smtClean="0">
                <a:solidFill>
                  <a:schemeClr val="accent5">
                    <a:lumMod val="50000"/>
                  </a:schemeClr>
                </a:solidFill>
              </a:rPr>
              <a:t>Vikas</a:t>
            </a:r>
            <a:r>
              <a:rPr lang="en-US" sz="2000" b="1" dirty="0" smtClean="0">
                <a:solidFill>
                  <a:schemeClr val="accent5">
                    <a:lumMod val="50000"/>
                  </a:schemeClr>
                </a:solidFill>
              </a:rPr>
              <a:t> </a:t>
            </a:r>
            <a:r>
              <a:rPr lang="en-US" sz="2000" b="1" dirty="0" err="1" smtClean="0">
                <a:solidFill>
                  <a:schemeClr val="accent5">
                    <a:lumMod val="50000"/>
                  </a:schemeClr>
                </a:solidFill>
              </a:rPr>
              <a:t>Gambhire</a:t>
            </a:r>
            <a:endParaRPr lang="en-US" sz="2000" b="1" dirty="0" smtClean="0">
              <a:solidFill>
                <a:schemeClr val="accent5">
                  <a:lumMod val="50000"/>
                </a:schemeClr>
              </a:solidFill>
            </a:endParaRPr>
          </a:p>
          <a:p>
            <a:pPr algn="r"/>
            <a:r>
              <a:rPr lang="en-US" sz="1400" dirty="0" smtClean="0">
                <a:solidFill>
                  <a:schemeClr val="accent5">
                    <a:lumMod val="50000"/>
                  </a:schemeClr>
                </a:solidFill>
              </a:rPr>
              <a:t>Head, Dept. of Botany,</a:t>
            </a:r>
          </a:p>
          <a:p>
            <a:pPr algn="r"/>
            <a:r>
              <a:rPr lang="en-US" sz="1400" dirty="0" smtClean="0">
                <a:solidFill>
                  <a:schemeClr val="accent5">
                    <a:lumMod val="50000"/>
                  </a:schemeClr>
                </a:solidFill>
              </a:rPr>
              <a:t>Govt. College of Arts and </a:t>
            </a:r>
          </a:p>
          <a:p>
            <a:pPr algn="r"/>
            <a:r>
              <a:rPr lang="en-US" sz="1400" dirty="0" smtClean="0">
                <a:solidFill>
                  <a:schemeClr val="accent5">
                    <a:lumMod val="50000"/>
                  </a:schemeClr>
                </a:solidFill>
              </a:rPr>
              <a:t>Science, Aurangabad</a:t>
            </a:r>
          </a:p>
          <a:p>
            <a:pPr algn="r"/>
            <a:r>
              <a:rPr lang="en-US" sz="1400" dirty="0" smtClean="0">
                <a:solidFill>
                  <a:schemeClr val="accent5">
                    <a:lumMod val="50000"/>
                  </a:schemeClr>
                </a:solidFill>
              </a:rPr>
              <a:t/>
            </a:r>
            <a:br>
              <a:rPr lang="en-US" sz="1400" dirty="0" smtClean="0">
                <a:solidFill>
                  <a:schemeClr val="accent5">
                    <a:lumMod val="50000"/>
                  </a:schemeClr>
                </a:solidFill>
              </a:rPr>
            </a:br>
            <a:endParaRPr lang="en-US" sz="1400" dirty="0" smtClean="0">
              <a:solidFill>
                <a:schemeClr val="accent5">
                  <a:lumMod val="50000"/>
                </a:schemeClr>
              </a:solidFill>
            </a:endParaRPr>
          </a:p>
          <a:p>
            <a:endParaRPr lang="en-US" sz="900" dirty="0">
              <a:solidFill>
                <a:srgbClr val="92D05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934200" cy="609600"/>
          </a:xfrm>
        </p:spPr>
        <p:txBody>
          <a:bodyPr>
            <a:noAutofit/>
          </a:bodyPr>
          <a:lstStyle/>
          <a:p>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2400" dirty="0" smtClean="0">
                <a:solidFill>
                  <a:srgbClr val="FF0000"/>
                </a:solidFill>
              </a:rPr>
              <a:t>Biodiversity and its Conservation</a:t>
            </a:r>
            <a:r>
              <a:rPr lang="en-US" sz="3600" dirty="0" smtClean="0"/>
              <a:t> </a:t>
            </a:r>
            <a:r>
              <a:rPr lang="en-US" sz="3200" dirty="0" smtClean="0"/>
              <a:t/>
            </a:r>
            <a:br>
              <a:rPr lang="en-US" sz="3200" dirty="0" smtClean="0"/>
            </a:br>
            <a:endParaRPr lang="en-US" sz="1600" dirty="0"/>
          </a:p>
        </p:txBody>
      </p:sp>
      <p:sp>
        <p:nvSpPr>
          <p:cNvPr id="3" name="Content Placeholder 2"/>
          <p:cNvSpPr>
            <a:spLocks noGrp="1"/>
          </p:cNvSpPr>
          <p:nvPr>
            <p:ph sz="quarter" idx="1"/>
          </p:nvPr>
        </p:nvSpPr>
        <p:spPr>
          <a:xfrm>
            <a:off x="457200" y="838200"/>
            <a:ext cx="8001000" cy="5635752"/>
          </a:xfrm>
        </p:spPr>
        <p:txBody>
          <a:bodyPr>
            <a:normAutofit lnSpcReduction="10000"/>
          </a:bodyPr>
          <a:lstStyle/>
          <a:p>
            <a:pPr marL="514350" indent="-514350" algn="just">
              <a:buNone/>
            </a:pPr>
            <a:r>
              <a:rPr lang="en-US" sz="2800" b="1" dirty="0" smtClean="0">
                <a:solidFill>
                  <a:srgbClr val="FF0000"/>
                </a:solidFill>
              </a:rPr>
              <a:t>B. </a:t>
            </a:r>
            <a:r>
              <a:rPr lang="en-US" sz="2800" b="1" dirty="0" smtClean="0">
                <a:solidFill>
                  <a:srgbClr val="FF0000"/>
                </a:solidFill>
              </a:rPr>
              <a:t>Major </a:t>
            </a:r>
            <a:r>
              <a:rPr lang="en-US" sz="2800" b="1" dirty="0" smtClean="0">
                <a:solidFill>
                  <a:srgbClr val="FF0000"/>
                </a:solidFill>
              </a:rPr>
              <a:t>Causes </a:t>
            </a:r>
            <a:r>
              <a:rPr lang="en-US" sz="2800" b="1" dirty="0" smtClean="0">
                <a:solidFill>
                  <a:srgbClr val="FF0000"/>
                </a:solidFill>
              </a:rPr>
              <a:t>for the Loss of </a:t>
            </a:r>
            <a:r>
              <a:rPr lang="en-US" sz="2800" b="1" dirty="0" smtClean="0">
                <a:solidFill>
                  <a:srgbClr val="FF0000"/>
                </a:solidFill>
              </a:rPr>
              <a:t>Biodiversity</a:t>
            </a:r>
          </a:p>
          <a:p>
            <a:pPr marL="514350" indent="-514350" algn="just" fontAlgn="base">
              <a:buNone/>
            </a:pPr>
            <a:r>
              <a:rPr lang="en-US" sz="2800" b="1" dirty="0" smtClean="0">
                <a:solidFill>
                  <a:srgbClr val="7030A0"/>
                </a:solidFill>
              </a:rPr>
              <a:t>2. Hunting:</a:t>
            </a:r>
            <a:endParaRPr lang="en-US" sz="2800" b="1" i="1" dirty="0" smtClean="0">
              <a:solidFill>
                <a:srgbClr val="7030A0"/>
              </a:solidFill>
            </a:endParaRPr>
          </a:p>
          <a:p>
            <a:pPr lvl="0" algn="just" fontAlgn="base"/>
            <a:r>
              <a:rPr lang="en-US" sz="2800" dirty="0" smtClean="0"/>
              <a:t>Wild animals are hunted for the commercial utilization of their products such as hides and skin, tusk, fur, meat, pharmaceuticals, cosmetics, perfumes and decoration purposes. </a:t>
            </a:r>
          </a:p>
          <a:p>
            <a:pPr lvl="0" algn="just" fontAlgn="base"/>
            <a:r>
              <a:rPr lang="en-US" sz="2800" dirty="0" smtClean="0"/>
              <a:t>In Africa, in recent years 95% of the black rhino population have been exterminated in Africa by poachers for their horn. </a:t>
            </a:r>
            <a:endParaRPr lang="en-US" sz="2800" dirty="0" smtClean="0"/>
          </a:p>
          <a:p>
            <a:pPr algn="just" fontAlgn="base"/>
            <a:r>
              <a:rPr lang="en-US" sz="2800" dirty="0" smtClean="0"/>
              <a:t>In the last one decade, over one-third of </a:t>
            </a:r>
            <a:r>
              <a:rPr lang="en-US" sz="2800" dirty="0" smtClean="0"/>
              <a:t>Indian elephants </a:t>
            </a:r>
            <a:r>
              <a:rPr lang="en-US" sz="2800" dirty="0" smtClean="0"/>
              <a:t>have been killed to collect </a:t>
            </a:r>
            <a:r>
              <a:rPr lang="en-US" sz="2800" dirty="0" smtClean="0"/>
              <a:t>ivory</a:t>
            </a:r>
            <a:r>
              <a:rPr lang="en-US" sz="2800" dirty="0" smtClean="0"/>
              <a:t>. </a:t>
            </a:r>
          </a:p>
          <a:p>
            <a:pPr lvl="0" algn="just" fontAlgn="base"/>
            <a:endParaRPr lang="en-US" sz="2800" dirty="0" smtClean="0"/>
          </a:p>
          <a:p>
            <a:pPr marL="514350" indent="-514350" fontAlgn="base">
              <a:buNone/>
            </a:pPr>
            <a:endParaRPr lang="en-US" sz="2800" dirty="0" smtClean="0"/>
          </a:p>
          <a:p>
            <a:pPr marL="514350" indent="-514350" algn="just">
              <a:buNone/>
            </a:pPr>
            <a:endParaRPr lang="en-US" sz="2800" b="1" dirty="0" smtClean="0">
              <a:solidFill>
                <a:srgbClr val="FF0000"/>
              </a:solidFill>
            </a:endParaRPr>
          </a:p>
          <a:p>
            <a:pPr marL="514350" indent="-514350" algn="just"/>
            <a:endParaRPr lang="en-US" sz="2800" dirty="0" smtClean="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934200" cy="609600"/>
          </a:xfrm>
        </p:spPr>
        <p:txBody>
          <a:bodyPr>
            <a:noAutofit/>
          </a:bodyPr>
          <a:lstStyle/>
          <a:p>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2400" dirty="0" smtClean="0">
                <a:solidFill>
                  <a:srgbClr val="FF0000"/>
                </a:solidFill>
              </a:rPr>
              <a:t>Biodiversity and its Conservation</a:t>
            </a:r>
            <a:r>
              <a:rPr lang="en-US" sz="3600" dirty="0" smtClean="0"/>
              <a:t> </a:t>
            </a:r>
            <a:r>
              <a:rPr lang="en-US" sz="3200" dirty="0" smtClean="0"/>
              <a:t/>
            </a:r>
            <a:br>
              <a:rPr lang="en-US" sz="3200" dirty="0" smtClean="0"/>
            </a:br>
            <a:endParaRPr lang="en-US" sz="1600" dirty="0"/>
          </a:p>
        </p:txBody>
      </p:sp>
      <p:sp>
        <p:nvSpPr>
          <p:cNvPr id="3" name="Content Placeholder 2"/>
          <p:cNvSpPr>
            <a:spLocks noGrp="1"/>
          </p:cNvSpPr>
          <p:nvPr>
            <p:ph sz="quarter" idx="1"/>
          </p:nvPr>
        </p:nvSpPr>
        <p:spPr>
          <a:xfrm>
            <a:off x="457200" y="838200"/>
            <a:ext cx="8001000" cy="5635752"/>
          </a:xfrm>
        </p:spPr>
        <p:txBody>
          <a:bodyPr>
            <a:normAutofit/>
          </a:bodyPr>
          <a:lstStyle/>
          <a:p>
            <a:pPr marL="514350" indent="-514350" algn="just">
              <a:buNone/>
            </a:pPr>
            <a:r>
              <a:rPr lang="en-US" sz="2800" b="1" dirty="0" smtClean="0">
                <a:solidFill>
                  <a:srgbClr val="FF0000"/>
                </a:solidFill>
              </a:rPr>
              <a:t>B. </a:t>
            </a:r>
            <a:r>
              <a:rPr lang="en-US" sz="2800" b="1" dirty="0" smtClean="0">
                <a:solidFill>
                  <a:srgbClr val="FF0000"/>
                </a:solidFill>
              </a:rPr>
              <a:t>Major </a:t>
            </a:r>
            <a:r>
              <a:rPr lang="en-US" sz="2800" b="1" dirty="0" smtClean="0">
                <a:solidFill>
                  <a:srgbClr val="FF0000"/>
                </a:solidFill>
              </a:rPr>
              <a:t>Causes </a:t>
            </a:r>
            <a:r>
              <a:rPr lang="en-US" sz="2800" b="1" dirty="0" smtClean="0">
                <a:solidFill>
                  <a:srgbClr val="FF0000"/>
                </a:solidFill>
              </a:rPr>
              <a:t>for the Loss of </a:t>
            </a:r>
            <a:r>
              <a:rPr lang="en-US" sz="2800" b="1" dirty="0" smtClean="0">
                <a:solidFill>
                  <a:srgbClr val="FF0000"/>
                </a:solidFill>
              </a:rPr>
              <a:t>Biodiversity</a:t>
            </a:r>
          </a:p>
          <a:p>
            <a:pPr marL="514350" indent="-514350" algn="just" fontAlgn="base">
              <a:buNone/>
            </a:pPr>
            <a:r>
              <a:rPr lang="en-US" sz="2800" b="1" dirty="0" smtClean="0">
                <a:solidFill>
                  <a:srgbClr val="7030A0"/>
                </a:solidFill>
              </a:rPr>
              <a:t>3. Exploitation of selected species:</a:t>
            </a:r>
            <a:endParaRPr lang="en-US" sz="2800" b="1" i="1" dirty="0" smtClean="0">
              <a:solidFill>
                <a:srgbClr val="7030A0"/>
              </a:solidFill>
            </a:endParaRPr>
          </a:p>
          <a:p>
            <a:pPr lvl="0" algn="just" fontAlgn="base"/>
            <a:r>
              <a:rPr lang="en-US" sz="2800" dirty="0" smtClean="0"/>
              <a:t>Exploitation of medicinally important plants has resulted in their disappearance from many of their natural habitat. </a:t>
            </a:r>
          </a:p>
          <a:p>
            <a:pPr lvl="0" algn="just" fontAlgn="base"/>
            <a:r>
              <a:rPr lang="en-US" sz="2800" dirty="0" smtClean="0"/>
              <a:t>Similarly many plants are exploited for study material </a:t>
            </a:r>
            <a:r>
              <a:rPr lang="en-US" sz="2800" dirty="0" err="1" smtClean="0"/>
              <a:t>e,g</a:t>
            </a:r>
            <a:r>
              <a:rPr lang="en-US" sz="2800" dirty="0" smtClean="0"/>
              <a:t>. </a:t>
            </a:r>
            <a:r>
              <a:rPr lang="en-US" sz="2800" i="1" dirty="0" err="1" smtClean="0"/>
              <a:t>Gnetum</a:t>
            </a:r>
            <a:r>
              <a:rPr lang="en-US" sz="2800" i="1" dirty="0" smtClean="0"/>
              <a:t> </a:t>
            </a:r>
            <a:r>
              <a:rPr lang="en-US" sz="2800" dirty="0" smtClean="0"/>
              <a:t>sp., </a:t>
            </a:r>
            <a:r>
              <a:rPr lang="en-US" sz="2800" i="1" dirty="0" err="1" smtClean="0"/>
              <a:t>Psilotum</a:t>
            </a:r>
            <a:r>
              <a:rPr lang="en-US" sz="2800" i="1" dirty="0" smtClean="0"/>
              <a:t> </a:t>
            </a:r>
            <a:r>
              <a:rPr lang="en-US" sz="2800" dirty="0" smtClean="0"/>
              <a:t>sp</a:t>
            </a:r>
            <a:r>
              <a:rPr lang="en-US" sz="2800" dirty="0" smtClean="0"/>
              <a:t>. </a:t>
            </a:r>
            <a:r>
              <a:rPr lang="en-US" sz="2800" i="1" dirty="0" err="1" smtClean="0"/>
              <a:t>Isoetes</a:t>
            </a:r>
            <a:r>
              <a:rPr lang="en-US" sz="2800" dirty="0" smtClean="0"/>
              <a:t> sp. are ruthlessly sought and collected for teaching and laboratory work.</a:t>
            </a:r>
          </a:p>
          <a:p>
            <a:pPr lvl="0" algn="just" fontAlgn="base"/>
            <a:r>
              <a:rPr lang="en-US" sz="2800" dirty="0" smtClean="0"/>
              <a:t>They have already become rare. </a:t>
            </a:r>
          </a:p>
          <a:p>
            <a:pPr marL="514350" indent="-514350" algn="just"/>
            <a:endParaRPr lang="en-US" sz="2800" dirty="0" smtClean="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934200" cy="609600"/>
          </a:xfrm>
        </p:spPr>
        <p:txBody>
          <a:bodyPr>
            <a:noAutofit/>
          </a:bodyPr>
          <a:lstStyle/>
          <a:p>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2400" dirty="0" smtClean="0">
                <a:solidFill>
                  <a:srgbClr val="FF0000"/>
                </a:solidFill>
              </a:rPr>
              <a:t>Biodiversity and its Conservation</a:t>
            </a:r>
            <a:r>
              <a:rPr lang="en-US" sz="3600" dirty="0" smtClean="0"/>
              <a:t> </a:t>
            </a:r>
            <a:r>
              <a:rPr lang="en-US" sz="3200" dirty="0" smtClean="0"/>
              <a:t/>
            </a:r>
            <a:br>
              <a:rPr lang="en-US" sz="3200" dirty="0" smtClean="0"/>
            </a:br>
            <a:endParaRPr lang="en-US" sz="1600" dirty="0"/>
          </a:p>
        </p:txBody>
      </p:sp>
      <p:sp>
        <p:nvSpPr>
          <p:cNvPr id="3" name="Content Placeholder 2"/>
          <p:cNvSpPr>
            <a:spLocks noGrp="1"/>
          </p:cNvSpPr>
          <p:nvPr>
            <p:ph sz="quarter" idx="1"/>
          </p:nvPr>
        </p:nvSpPr>
        <p:spPr>
          <a:xfrm>
            <a:off x="457200" y="838200"/>
            <a:ext cx="8001000" cy="5635752"/>
          </a:xfrm>
        </p:spPr>
        <p:txBody>
          <a:bodyPr>
            <a:normAutofit/>
          </a:bodyPr>
          <a:lstStyle/>
          <a:p>
            <a:pPr marL="514350" indent="-514350" algn="just">
              <a:buNone/>
            </a:pPr>
            <a:r>
              <a:rPr lang="en-US" sz="2800" b="1" dirty="0" smtClean="0">
                <a:solidFill>
                  <a:srgbClr val="FF0000"/>
                </a:solidFill>
              </a:rPr>
              <a:t>B. </a:t>
            </a:r>
            <a:r>
              <a:rPr lang="en-US" sz="2800" b="1" dirty="0" smtClean="0">
                <a:solidFill>
                  <a:srgbClr val="FF0000"/>
                </a:solidFill>
              </a:rPr>
              <a:t>Major </a:t>
            </a:r>
            <a:r>
              <a:rPr lang="en-US" sz="2800" b="1" dirty="0" smtClean="0">
                <a:solidFill>
                  <a:srgbClr val="FF0000"/>
                </a:solidFill>
              </a:rPr>
              <a:t>Causes </a:t>
            </a:r>
            <a:r>
              <a:rPr lang="en-US" sz="2800" b="1" dirty="0" smtClean="0">
                <a:solidFill>
                  <a:srgbClr val="FF0000"/>
                </a:solidFill>
              </a:rPr>
              <a:t>for the Loss of </a:t>
            </a:r>
            <a:r>
              <a:rPr lang="en-US" sz="2800" b="1" dirty="0" smtClean="0">
                <a:solidFill>
                  <a:srgbClr val="FF0000"/>
                </a:solidFill>
              </a:rPr>
              <a:t>Biodiversity</a:t>
            </a:r>
          </a:p>
          <a:p>
            <a:pPr algn="just" fontAlgn="base">
              <a:buNone/>
            </a:pPr>
            <a:r>
              <a:rPr lang="en-US" sz="2800" b="1" dirty="0" smtClean="0">
                <a:solidFill>
                  <a:srgbClr val="7030A0"/>
                </a:solidFill>
              </a:rPr>
              <a:t>4. Collection for Zoo and Research:</a:t>
            </a:r>
            <a:endParaRPr lang="en-US" sz="2800" b="1" i="1" dirty="0" smtClean="0">
              <a:solidFill>
                <a:srgbClr val="7030A0"/>
              </a:solidFill>
            </a:endParaRPr>
          </a:p>
          <a:p>
            <a:pPr lvl="0" algn="just" fontAlgn="base"/>
            <a:r>
              <a:rPr lang="en-US" sz="2800" dirty="0" smtClean="0"/>
              <a:t>Animals and plants are collected throughout the world for zoos and biological laboratories for study and research in science and medicine. </a:t>
            </a:r>
          </a:p>
          <a:p>
            <a:pPr algn="just"/>
            <a:r>
              <a:rPr lang="en-US" sz="2800" dirty="0" smtClean="0"/>
              <a:t>For example, </a:t>
            </a:r>
            <a:r>
              <a:rPr lang="en-US" sz="2800" dirty="0" smtClean="0"/>
              <a:t>animals such </a:t>
            </a:r>
            <a:r>
              <a:rPr lang="en-US" sz="2800" dirty="0" smtClean="0"/>
              <a:t>as monkeys and chimpanzees are sacrificed for research as they have anatomical, genetic and physiological similarities to human beings</a:t>
            </a:r>
            <a:r>
              <a:rPr lang="en-US" sz="2800" dirty="0" smtClean="0"/>
              <a:t>.</a:t>
            </a:r>
            <a:endParaRPr lang="en-US" sz="2800" b="1" dirty="0" smtClean="0">
              <a:solidFill>
                <a:srgbClr val="7030A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934200" cy="609600"/>
          </a:xfrm>
        </p:spPr>
        <p:txBody>
          <a:bodyPr>
            <a:noAutofit/>
          </a:bodyPr>
          <a:lstStyle/>
          <a:p>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2400" dirty="0" smtClean="0">
                <a:solidFill>
                  <a:srgbClr val="FF0000"/>
                </a:solidFill>
              </a:rPr>
              <a:t>Biodiversity and its Conservation</a:t>
            </a:r>
            <a:r>
              <a:rPr lang="en-US" sz="3600" dirty="0" smtClean="0"/>
              <a:t> </a:t>
            </a:r>
            <a:r>
              <a:rPr lang="en-US" sz="3200" dirty="0" smtClean="0"/>
              <a:t/>
            </a:r>
            <a:br>
              <a:rPr lang="en-US" sz="3200" dirty="0" smtClean="0"/>
            </a:br>
            <a:endParaRPr lang="en-US" sz="1600" dirty="0"/>
          </a:p>
        </p:txBody>
      </p:sp>
      <p:sp>
        <p:nvSpPr>
          <p:cNvPr id="3" name="Content Placeholder 2"/>
          <p:cNvSpPr>
            <a:spLocks noGrp="1"/>
          </p:cNvSpPr>
          <p:nvPr>
            <p:ph sz="quarter" idx="1"/>
          </p:nvPr>
        </p:nvSpPr>
        <p:spPr>
          <a:xfrm>
            <a:off x="457200" y="838200"/>
            <a:ext cx="8001000" cy="5635752"/>
          </a:xfrm>
        </p:spPr>
        <p:txBody>
          <a:bodyPr>
            <a:normAutofit lnSpcReduction="10000"/>
          </a:bodyPr>
          <a:lstStyle/>
          <a:p>
            <a:pPr marL="514350" indent="-514350" algn="just">
              <a:buNone/>
            </a:pPr>
            <a:r>
              <a:rPr lang="en-US" sz="2800" b="1" dirty="0" smtClean="0">
                <a:solidFill>
                  <a:srgbClr val="FF0000"/>
                </a:solidFill>
              </a:rPr>
              <a:t>B. </a:t>
            </a:r>
            <a:r>
              <a:rPr lang="en-US" sz="2800" b="1" dirty="0" smtClean="0">
                <a:solidFill>
                  <a:srgbClr val="FF0000"/>
                </a:solidFill>
              </a:rPr>
              <a:t>Major </a:t>
            </a:r>
            <a:r>
              <a:rPr lang="en-US" sz="2800" b="1" dirty="0" smtClean="0">
                <a:solidFill>
                  <a:srgbClr val="FF0000"/>
                </a:solidFill>
              </a:rPr>
              <a:t>Causes </a:t>
            </a:r>
            <a:r>
              <a:rPr lang="en-US" sz="2800" b="1" dirty="0" smtClean="0">
                <a:solidFill>
                  <a:srgbClr val="FF0000"/>
                </a:solidFill>
              </a:rPr>
              <a:t>for the Loss of </a:t>
            </a:r>
            <a:r>
              <a:rPr lang="en-US" sz="2800" b="1" dirty="0" smtClean="0">
                <a:solidFill>
                  <a:srgbClr val="FF0000"/>
                </a:solidFill>
              </a:rPr>
              <a:t>Biodiversity</a:t>
            </a:r>
          </a:p>
          <a:p>
            <a:pPr algn="just" fontAlgn="base">
              <a:buNone/>
            </a:pPr>
            <a:r>
              <a:rPr lang="en-US" sz="2800" b="1" dirty="0" smtClean="0">
                <a:solidFill>
                  <a:srgbClr val="7030A0"/>
                </a:solidFill>
              </a:rPr>
              <a:t>5. Introduction of Exotic Species:</a:t>
            </a:r>
            <a:endParaRPr lang="en-US" sz="2800" b="1" i="1" dirty="0" smtClean="0">
              <a:solidFill>
                <a:srgbClr val="7030A0"/>
              </a:solidFill>
            </a:endParaRPr>
          </a:p>
          <a:p>
            <a:pPr lvl="0" algn="just" fontAlgn="base"/>
            <a:r>
              <a:rPr lang="en-US" sz="2800" dirty="0" smtClean="0"/>
              <a:t>Any species which is not a natural inhabitant of the locality but is deliberately or accidentally introduced into the system may be designated as an exotic species. </a:t>
            </a:r>
          </a:p>
          <a:p>
            <a:pPr lvl="0" algn="just" fontAlgn="base"/>
            <a:r>
              <a:rPr lang="en-US" sz="2800" dirty="0" smtClean="0"/>
              <a:t>Native species are subjected to competition for food and space due to the introduction of exotic species</a:t>
            </a:r>
            <a:r>
              <a:rPr lang="en-US" sz="2800" dirty="0" smtClean="0"/>
              <a:t>.</a:t>
            </a:r>
          </a:p>
          <a:p>
            <a:pPr algn="just" fontAlgn="base"/>
            <a:r>
              <a:rPr lang="en-US" sz="2800" dirty="0" smtClean="0"/>
              <a:t>However, these plants appear to be ecologically harmful as they tend to suppress the original species of the locality.</a:t>
            </a:r>
          </a:p>
          <a:p>
            <a:pPr lvl="0" algn="just" fontAlgn="base"/>
            <a:endParaRPr lang="en-US" sz="2800" dirty="0" smtClean="0"/>
          </a:p>
          <a:p>
            <a:pPr marL="514350" indent="-514350" algn="just">
              <a:buNone/>
            </a:pPr>
            <a:endParaRPr lang="en-US" sz="2800" b="1" dirty="0" smtClean="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934200" cy="609600"/>
          </a:xfrm>
        </p:spPr>
        <p:txBody>
          <a:bodyPr>
            <a:noAutofit/>
          </a:bodyPr>
          <a:lstStyle/>
          <a:p>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2400" dirty="0" smtClean="0">
                <a:solidFill>
                  <a:srgbClr val="FF0000"/>
                </a:solidFill>
              </a:rPr>
              <a:t>Biodiversity and its Conservation</a:t>
            </a:r>
            <a:r>
              <a:rPr lang="en-US" sz="3600" dirty="0" smtClean="0"/>
              <a:t> </a:t>
            </a:r>
            <a:r>
              <a:rPr lang="en-US" sz="3200" dirty="0" smtClean="0"/>
              <a:t/>
            </a:r>
            <a:br>
              <a:rPr lang="en-US" sz="3200" dirty="0" smtClean="0"/>
            </a:br>
            <a:endParaRPr lang="en-US" sz="1600" dirty="0"/>
          </a:p>
        </p:txBody>
      </p:sp>
      <p:sp>
        <p:nvSpPr>
          <p:cNvPr id="3" name="Content Placeholder 2"/>
          <p:cNvSpPr>
            <a:spLocks noGrp="1"/>
          </p:cNvSpPr>
          <p:nvPr>
            <p:ph sz="quarter" idx="1"/>
          </p:nvPr>
        </p:nvSpPr>
        <p:spPr>
          <a:xfrm>
            <a:off x="457200" y="838200"/>
            <a:ext cx="8001000" cy="5635752"/>
          </a:xfrm>
        </p:spPr>
        <p:txBody>
          <a:bodyPr>
            <a:normAutofit/>
          </a:bodyPr>
          <a:lstStyle/>
          <a:p>
            <a:pPr marL="514350" indent="-514350" algn="just">
              <a:buNone/>
            </a:pPr>
            <a:r>
              <a:rPr lang="en-US" sz="2800" b="1" dirty="0" smtClean="0">
                <a:solidFill>
                  <a:srgbClr val="FF0000"/>
                </a:solidFill>
              </a:rPr>
              <a:t>B. </a:t>
            </a:r>
            <a:r>
              <a:rPr lang="en-US" sz="2800" b="1" dirty="0" smtClean="0">
                <a:solidFill>
                  <a:srgbClr val="FF0000"/>
                </a:solidFill>
              </a:rPr>
              <a:t>Major </a:t>
            </a:r>
            <a:r>
              <a:rPr lang="en-US" sz="2800" b="1" dirty="0" smtClean="0">
                <a:solidFill>
                  <a:srgbClr val="FF0000"/>
                </a:solidFill>
              </a:rPr>
              <a:t>Causes </a:t>
            </a:r>
            <a:r>
              <a:rPr lang="en-US" sz="2800" b="1" dirty="0" smtClean="0">
                <a:solidFill>
                  <a:srgbClr val="FF0000"/>
                </a:solidFill>
              </a:rPr>
              <a:t>for the Loss of </a:t>
            </a:r>
            <a:r>
              <a:rPr lang="en-US" sz="2800" b="1" dirty="0" smtClean="0">
                <a:solidFill>
                  <a:srgbClr val="FF0000"/>
                </a:solidFill>
              </a:rPr>
              <a:t>Biodiversity</a:t>
            </a:r>
          </a:p>
          <a:p>
            <a:pPr algn="just" fontAlgn="base">
              <a:buNone/>
            </a:pPr>
            <a:r>
              <a:rPr lang="en-US" sz="2800" b="1" dirty="0" smtClean="0">
                <a:solidFill>
                  <a:srgbClr val="7030A0"/>
                </a:solidFill>
              </a:rPr>
              <a:t>6. Pollution:</a:t>
            </a:r>
          </a:p>
          <a:p>
            <a:pPr lvl="0" algn="just" fontAlgn="base"/>
            <a:r>
              <a:rPr lang="en-US" sz="2800" dirty="0" smtClean="0"/>
              <a:t>Pollution alters the natural habitat. </a:t>
            </a:r>
          </a:p>
          <a:p>
            <a:pPr lvl="0" algn="just" fontAlgn="base"/>
            <a:r>
              <a:rPr lang="en-US" sz="2800" dirty="0" smtClean="0"/>
              <a:t>Water pollution especially injurious to the biotic components </a:t>
            </a:r>
            <a:r>
              <a:rPr lang="en-US" sz="2800" dirty="0" smtClean="0"/>
              <a:t>coastal areas. </a:t>
            </a:r>
            <a:endParaRPr lang="en-US" sz="2800" dirty="0" smtClean="0"/>
          </a:p>
          <a:p>
            <a:pPr algn="just" fontAlgn="base"/>
            <a:r>
              <a:rPr lang="en-US" sz="2800" dirty="0" smtClean="0"/>
              <a:t>Toxic wastes entering the water bodies disturb the food chain and so the aquatic ecosystems. </a:t>
            </a:r>
            <a:endParaRPr lang="en-US" sz="2800" dirty="0" smtClean="0"/>
          </a:p>
          <a:p>
            <a:pPr algn="just" fontAlgn="base"/>
            <a:r>
              <a:rPr lang="en-US" sz="2800" dirty="0" smtClean="0"/>
              <a:t>It results in destruction of natural habitat of plants.</a:t>
            </a:r>
            <a:endParaRPr lang="en-US" sz="2800" dirty="0" smtClean="0"/>
          </a:p>
          <a:p>
            <a:pPr lvl="0" algn="just" fontAlgn="base"/>
            <a:endParaRPr lang="en-US" sz="2800" dirty="0" smtClean="0"/>
          </a:p>
          <a:p>
            <a:pPr marL="514350" indent="-514350" algn="just">
              <a:buNone/>
            </a:pPr>
            <a:endParaRPr lang="en-US" sz="2800" b="1" dirty="0" smtClean="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934200" cy="609600"/>
          </a:xfrm>
        </p:spPr>
        <p:txBody>
          <a:bodyPr>
            <a:noAutofit/>
          </a:bodyPr>
          <a:lstStyle/>
          <a:p>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2400" dirty="0" smtClean="0">
                <a:solidFill>
                  <a:srgbClr val="FF0000"/>
                </a:solidFill>
              </a:rPr>
              <a:t>Biodiversity and its Conservation</a:t>
            </a:r>
            <a:r>
              <a:rPr lang="en-US" sz="3600" dirty="0" smtClean="0"/>
              <a:t> </a:t>
            </a:r>
            <a:r>
              <a:rPr lang="en-US" sz="3200" dirty="0" smtClean="0"/>
              <a:t/>
            </a:r>
            <a:br>
              <a:rPr lang="en-US" sz="3200" dirty="0" smtClean="0"/>
            </a:br>
            <a:endParaRPr lang="en-US" sz="1600" dirty="0"/>
          </a:p>
        </p:txBody>
      </p:sp>
      <p:sp>
        <p:nvSpPr>
          <p:cNvPr id="3" name="Content Placeholder 2"/>
          <p:cNvSpPr>
            <a:spLocks noGrp="1"/>
          </p:cNvSpPr>
          <p:nvPr>
            <p:ph sz="quarter" idx="1"/>
          </p:nvPr>
        </p:nvSpPr>
        <p:spPr>
          <a:xfrm>
            <a:off x="457200" y="838200"/>
            <a:ext cx="8001000" cy="5635752"/>
          </a:xfrm>
        </p:spPr>
        <p:txBody>
          <a:bodyPr>
            <a:normAutofit/>
          </a:bodyPr>
          <a:lstStyle/>
          <a:p>
            <a:pPr marL="514350" indent="-514350" algn="just">
              <a:buNone/>
            </a:pPr>
            <a:r>
              <a:rPr lang="en-US" sz="2800" b="1" dirty="0" smtClean="0">
                <a:solidFill>
                  <a:srgbClr val="FF0000"/>
                </a:solidFill>
              </a:rPr>
              <a:t>B. </a:t>
            </a:r>
            <a:r>
              <a:rPr lang="en-US" sz="2800" b="1" dirty="0" smtClean="0">
                <a:solidFill>
                  <a:srgbClr val="FF0000"/>
                </a:solidFill>
              </a:rPr>
              <a:t>Major </a:t>
            </a:r>
            <a:r>
              <a:rPr lang="en-US" sz="2800" b="1" dirty="0" smtClean="0">
                <a:solidFill>
                  <a:srgbClr val="FF0000"/>
                </a:solidFill>
              </a:rPr>
              <a:t>Causes </a:t>
            </a:r>
            <a:r>
              <a:rPr lang="en-US" sz="2800" b="1" dirty="0" smtClean="0">
                <a:solidFill>
                  <a:srgbClr val="FF0000"/>
                </a:solidFill>
              </a:rPr>
              <a:t>for the Loss of </a:t>
            </a:r>
            <a:r>
              <a:rPr lang="en-US" sz="2800" b="1" dirty="0" smtClean="0">
                <a:solidFill>
                  <a:srgbClr val="FF0000"/>
                </a:solidFill>
              </a:rPr>
              <a:t>Biodiversity</a:t>
            </a:r>
          </a:p>
          <a:p>
            <a:pPr algn="just" fontAlgn="base">
              <a:buNone/>
            </a:pPr>
            <a:r>
              <a:rPr lang="en-US" sz="2800" b="1" dirty="0" smtClean="0">
                <a:solidFill>
                  <a:srgbClr val="7030A0"/>
                </a:solidFill>
              </a:rPr>
              <a:t>9. Natural Calamities:</a:t>
            </a:r>
          </a:p>
          <a:p>
            <a:pPr lvl="0" algn="just" fontAlgn="base"/>
            <a:r>
              <a:rPr lang="en-US" sz="2800" dirty="0" smtClean="0"/>
              <a:t>Natural calamities, such as floods, draught, forest fires, earth-quakes, volcanic eruptions, epidemics etc. sometimes take a heavy toll of plant and animal life. </a:t>
            </a:r>
            <a:endParaRPr lang="en-US" sz="2800" dirty="0" smtClean="0"/>
          </a:p>
          <a:p>
            <a:pPr algn="just" fontAlgn="base"/>
            <a:r>
              <a:rPr lang="en-US" sz="2800" dirty="0" smtClean="0"/>
              <a:t>In nature such episodes are </a:t>
            </a:r>
            <a:r>
              <a:rPr lang="en-US" sz="2800" dirty="0" smtClean="0"/>
              <a:t>responsible for loss of biodiversity.</a:t>
            </a:r>
            <a:endParaRPr lang="en-US" sz="2800" b="1" i="1" dirty="0" smtClean="0">
              <a:solidFill>
                <a:srgbClr val="7030A0"/>
              </a:solidFill>
            </a:endParaRPr>
          </a:p>
          <a:p>
            <a:pPr lvl="0" algn="just" fontAlgn="base"/>
            <a:endParaRPr lang="en-US" sz="2800" dirty="0" smtClean="0"/>
          </a:p>
          <a:p>
            <a:pPr lvl="0" algn="just" fontAlgn="base">
              <a:buNone/>
            </a:pPr>
            <a:endParaRPr lang="en-US" sz="2800" dirty="0" smtClean="0"/>
          </a:p>
          <a:p>
            <a:pPr marL="514350" indent="-514350" algn="just">
              <a:buNone/>
            </a:pPr>
            <a:endParaRPr lang="en-US" sz="2800" b="1" dirty="0" smtClean="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934200" cy="609600"/>
          </a:xfrm>
        </p:spPr>
        <p:txBody>
          <a:bodyPr>
            <a:noAutofit/>
          </a:bodyPr>
          <a:lstStyle/>
          <a:p>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2400" dirty="0" smtClean="0">
                <a:solidFill>
                  <a:srgbClr val="FF0000"/>
                </a:solidFill>
              </a:rPr>
              <a:t>Biodiversity and its Conservation</a:t>
            </a:r>
            <a:r>
              <a:rPr lang="en-US" sz="3600" dirty="0" smtClean="0"/>
              <a:t> </a:t>
            </a:r>
            <a:r>
              <a:rPr lang="en-US" sz="3200" dirty="0" smtClean="0"/>
              <a:t/>
            </a:r>
            <a:br>
              <a:rPr lang="en-US" sz="3200" dirty="0" smtClean="0"/>
            </a:br>
            <a:endParaRPr lang="en-US" sz="1600" dirty="0"/>
          </a:p>
        </p:txBody>
      </p:sp>
      <p:sp>
        <p:nvSpPr>
          <p:cNvPr id="3" name="Content Placeholder 2"/>
          <p:cNvSpPr>
            <a:spLocks noGrp="1"/>
          </p:cNvSpPr>
          <p:nvPr>
            <p:ph sz="quarter" idx="1"/>
          </p:nvPr>
        </p:nvSpPr>
        <p:spPr>
          <a:xfrm>
            <a:off x="457200" y="838200"/>
            <a:ext cx="8001000" cy="5635752"/>
          </a:xfrm>
        </p:spPr>
        <p:txBody>
          <a:bodyPr>
            <a:normAutofit/>
          </a:bodyPr>
          <a:lstStyle/>
          <a:p>
            <a:pPr algn="just">
              <a:buNone/>
            </a:pPr>
            <a:r>
              <a:rPr lang="en-US" sz="2800" b="1" dirty="0" smtClean="0">
                <a:solidFill>
                  <a:srgbClr val="FF0000"/>
                </a:solidFill>
              </a:rPr>
              <a:t>C. </a:t>
            </a:r>
            <a:r>
              <a:rPr lang="en-US" sz="2800" b="1" dirty="0" smtClean="0">
                <a:solidFill>
                  <a:srgbClr val="FF0000"/>
                </a:solidFill>
              </a:rPr>
              <a:t>Biodiversity Conservation</a:t>
            </a:r>
            <a:endParaRPr lang="en-US" sz="2800" dirty="0" smtClean="0">
              <a:solidFill>
                <a:srgbClr val="FF0000"/>
              </a:solidFill>
            </a:endParaRPr>
          </a:p>
          <a:p>
            <a:pPr lvl="0" algn="just" fontAlgn="base"/>
            <a:r>
              <a:rPr lang="en-US" sz="2800" dirty="0" smtClean="0"/>
              <a:t>Biodiversity conservation is need of time</a:t>
            </a:r>
            <a:r>
              <a:rPr lang="en-US" sz="2800" dirty="0" smtClean="0"/>
              <a:t>.</a:t>
            </a:r>
          </a:p>
          <a:p>
            <a:pPr lvl="0" algn="just" fontAlgn="base"/>
            <a:r>
              <a:rPr lang="en-US" sz="2800" dirty="0" smtClean="0"/>
              <a:t>The protection, management and preservation of </a:t>
            </a:r>
            <a:r>
              <a:rPr lang="en-US" sz="2800" dirty="0" smtClean="0"/>
              <a:t>biological diversity</a:t>
            </a:r>
            <a:r>
              <a:rPr lang="en-US" sz="2800" dirty="0" smtClean="0"/>
              <a:t>, </a:t>
            </a:r>
            <a:r>
              <a:rPr lang="en-US" sz="2800" dirty="0" smtClean="0"/>
              <a:t>is known as </a:t>
            </a:r>
            <a:r>
              <a:rPr lang="en-US" sz="2800" b="1" i="1" dirty="0" smtClean="0"/>
              <a:t>biodiversity </a:t>
            </a:r>
            <a:r>
              <a:rPr lang="en-US" sz="2800" b="1" i="1" dirty="0" smtClean="0"/>
              <a:t>conservation</a:t>
            </a:r>
            <a:r>
              <a:rPr lang="en-US" sz="2800" dirty="0" smtClean="0"/>
              <a:t>. </a:t>
            </a:r>
            <a:endParaRPr lang="en-US" sz="2800" dirty="0" smtClean="0"/>
          </a:p>
          <a:p>
            <a:pPr lvl="0" algn="just" fontAlgn="base"/>
            <a:r>
              <a:rPr lang="en-US" sz="2800" dirty="0" smtClean="0"/>
              <a:t>Biodiversity </a:t>
            </a:r>
            <a:r>
              <a:rPr lang="en-US" sz="2800" dirty="0" smtClean="0"/>
              <a:t>can be conserved in two main ways, </a:t>
            </a:r>
          </a:p>
          <a:p>
            <a:pPr lvl="0" algn="just" fontAlgn="base">
              <a:buNone/>
            </a:pPr>
            <a:r>
              <a:rPr lang="en-US" sz="2800" dirty="0" smtClean="0"/>
              <a:t>	1. </a:t>
            </a:r>
            <a:r>
              <a:rPr lang="en-US" sz="2800" b="1" i="1" dirty="0" smtClean="0"/>
              <a:t>In-situ</a:t>
            </a:r>
            <a:r>
              <a:rPr lang="en-US" sz="2800" b="1" dirty="0" smtClean="0"/>
              <a:t> conservation</a:t>
            </a:r>
            <a:endParaRPr lang="en-US" sz="2800" b="1" i="1" dirty="0" smtClean="0"/>
          </a:p>
          <a:p>
            <a:pPr lvl="0" algn="just" fontAlgn="base">
              <a:buNone/>
            </a:pPr>
            <a:r>
              <a:rPr lang="en-US" sz="2800" b="1" i="1" dirty="0" smtClean="0"/>
              <a:t>	</a:t>
            </a:r>
            <a:r>
              <a:rPr lang="en-US" sz="2800" dirty="0" smtClean="0"/>
              <a:t>2.</a:t>
            </a:r>
            <a:r>
              <a:rPr lang="en-US" sz="2800" b="1" i="1" dirty="0" smtClean="0"/>
              <a:t> Ex-situ</a:t>
            </a:r>
            <a:r>
              <a:rPr lang="en-US" sz="2800" b="1" dirty="0" smtClean="0"/>
              <a:t> conservation</a:t>
            </a:r>
            <a:endParaRPr lang="en-US" sz="2800" b="1" i="1" dirty="0" smtClean="0"/>
          </a:p>
          <a:p>
            <a:pPr lvl="0" algn="just" fontAlgn="base">
              <a:buNone/>
            </a:pPr>
            <a:endParaRPr lang="en-US" sz="2800" dirty="0" smtClean="0"/>
          </a:p>
          <a:p>
            <a:pPr lvl="0" algn="just" fontAlgn="base">
              <a:buNone/>
            </a:pPr>
            <a:endParaRPr lang="en-US" sz="2800" dirty="0" smtClean="0"/>
          </a:p>
          <a:p>
            <a:pPr marL="514350" indent="-514350" algn="just">
              <a:buNone/>
            </a:pPr>
            <a:endParaRPr lang="en-US" sz="2800" b="1" dirty="0" smtClean="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934200" cy="609600"/>
          </a:xfrm>
        </p:spPr>
        <p:txBody>
          <a:bodyPr>
            <a:noAutofit/>
          </a:bodyPr>
          <a:lstStyle/>
          <a:p>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2400" dirty="0" smtClean="0">
                <a:solidFill>
                  <a:srgbClr val="FF0000"/>
                </a:solidFill>
              </a:rPr>
              <a:t>Biodiversity and its Conservation</a:t>
            </a:r>
            <a:r>
              <a:rPr lang="en-US" sz="3600" dirty="0" smtClean="0"/>
              <a:t> </a:t>
            </a:r>
            <a:r>
              <a:rPr lang="en-US" sz="3200" dirty="0" smtClean="0"/>
              <a:t/>
            </a:r>
            <a:br>
              <a:rPr lang="en-US" sz="3200" dirty="0" smtClean="0"/>
            </a:br>
            <a:endParaRPr lang="en-US" sz="1600" dirty="0"/>
          </a:p>
        </p:txBody>
      </p:sp>
      <p:sp>
        <p:nvSpPr>
          <p:cNvPr id="3" name="Content Placeholder 2"/>
          <p:cNvSpPr>
            <a:spLocks noGrp="1"/>
          </p:cNvSpPr>
          <p:nvPr>
            <p:ph sz="quarter" idx="1"/>
          </p:nvPr>
        </p:nvSpPr>
        <p:spPr>
          <a:xfrm>
            <a:off x="457200" y="838200"/>
            <a:ext cx="8001000" cy="5635752"/>
          </a:xfrm>
        </p:spPr>
        <p:txBody>
          <a:bodyPr>
            <a:normAutofit/>
          </a:bodyPr>
          <a:lstStyle/>
          <a:p>
            <a:pPr algn="just">
              <a:buNone/>
            </a:pPr>
            <a:r>
              <a:rPr lang="en-US" sz="2800" b="1" dirty="0" smtClean="0">
                <a:solidFill>
                  <a:srgbClr val="FF0000"/>
                </a:solidFill>
              </a:rPr>
              <a:t>C. </a:t>
            </a:r>
            <a:r>
              <a:rPr lang="en-US" sz="2800" b="1" dirty="0" smtClean="0">
                <a:solidFill>
                  <a:srgbClr val="FF0000"/>
                </a:solidFill>
              </a:rPr>
              <a:t>Biodiversity Conservation</a:t>
            </a:r>
            <a:endParaRPr lang="en-US" sz="2800" dirty="0" smtClean="0">
              <a:solidFill>
                <a:srgbClr val="FF0000"/>
              </a:solidFill>
            </a:endParaRPr>
          </a:p>
          <a:p>
            <a:pPr lvl="0" algn="just" fontAlgn="base">
              <a:buNone/>
            </a:pPr>
            <a:endParaRPr lang="en-US" sz="2800" dirty="0" smtClean="0"/>
          </a:p>
          <a:p>
            <a:pPr marL="514350" indent="-514350" algn="just">
              <a:buNone/>
            </a:pPr>
            <a:endParaRPr lang="en-US" sz="2800" b="1" dirty="0" smtClean="0">
              <a:solidFill>
                <a:srgbClr val="FF0000"/>
              </a:solidFill>
            </a:endParaRPr>
          </a:p>
        </p:txBody>
      </p:sp>
      <p:pic>
        <p:nvPicPr>
          <p:cNvPr id="4" name="Picture 3" descr="In-situ and Ex-situ Approaches of Conserving Biodiversity">
            <a:hlinkClick r:id="rId2"/>
          </p:cNvPr>
          <p:cNvPicPr/>
          <p:nvPr/>
        </p:nvPicPr>
        <p:blipFill>
          <a:blip r:embed="rId3" cstate="print"/>
          <a:srcRect/>
          <a:stretch>
            <a:fillRect/>
          </a:stretch>
        </p:blipFill>
        <p:spPr bwMode="auto">
          <a:xfrm>
            <a:off x="457200" y="2224404"/>
            <a:ext cx="7848600" cy="41763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934200" cy="609600"/>
          </a:xfrm>
        </p:spPr>
        <p:txBody>
          <a:bodyPr>
            <a:noAutofit/>
          </a:bodyPr>
          <a:lstStyle/>
          <a:p>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2400" dirty="0" smtClean="0">
                <a:solidFill>
                  <a:srgbClr val="FF0000"/>
                </a:solidFill>
              </a:rPr>
              <a:t>Biodiversity and its Conservation</a:t>
            </a:r>
            <a:r>
              <a:rPr lang="en-US" sz="3600" dirty="0" smtClean="0"/>
              <a:t> </a:t>
            </a:r>
            <a:r>
              <a:rPr lang="en-US" sz="3200" dirty="0" smtClean="0"/>
              <a:t/>
            </a:r>
            <a:br>
              <a:rPr lang="en-US" sz="3200" dirty="0" smtClean="0"/>
            </a:br>
            <a:endParaRPr lang="en-US" sz="1600" dirty="0"/>
          </a:p>
        </p:txBody>
      </p:sp>
      <p:sp>
        <p:nvSpPr>
          <p:cNvPr id="3" name="Content Placeholder 2"/>
          <p:cNvSpPr>
            <a:spLocks noGrp="1"/>
          </p:cNvSpPr>
          <p:nvPr>
            <p:ph sz="quarter" idx="1"/>
          </p:nvPr>
        </p:nvSpPr>
        <p:spPr>
          <a:xfrm>
            <a:off x="457200" y="838200"/>
            <a:ext cx="8001000" cy="5635752"/>
          </a:xfrm>
        </p:spPr>
        <p:txBody>
          <a:bodyPr>
            <a:normAutofit fontScale="92500"/>
          </a:bodyPr>
          <a:lstStyle/>
          <a:p>
            <a:pPr algn="just">
              <a:buNone/>
            </a:pPr>
            <a:r>
              <a:rPr lang="en-US" sz="2800" b="1" dirty="0" smtClean="0">
                <a:solidFill>
                  <a:srgbClr val="FF0000"/>
                </a:solidFill>
              </a:rPr>
              <a:t>C. </a:t>
            </a:r>
            <a:r>
              <a:rPr lang="en-US" sz="2800" b="1" dirty="0" smtClean="0">
                <a:solidFill>
                  <a:srgbClr val="FF0000"/>
                </a:solidFill>
              </a:rPr>
              <a:t>Biodiversity Conservation</a:t>
            </a:r>
            <a:endParaRPr lang="en-US" sz="2800" dirty="0" smtClean="0">
              <a:solidFill>
                <a:srgbClr val="FF0000"/>
              </a:solidFill>
            </a:endParaRPr>
          </a:p>
          <a:p>
            <a:pPr algn="just" fontAlgn="base">
              <a:buNone/>
            </a:pPr>
            <a:r>
              <a:rPr lang="en-US" sz="2800" b="1" dirty="0" smtClean="0">
                <a:solidFill>
                  <a:srgbClr val="FF0000"/>
                </a:solidFill>
              </a:rPr>
              <a:t>1.</a:t>
            </a:r>
            <a:r>
              <a:rPr lang="en-US" sz="2800" b="1" i="1" dirty="0" smtClean="0">
                <a:solidFill>
                  <a:srgbClr val="FF0000"/>
                </a:solidFill>
              </a:rPr>
              <a:t> In-Situ </a:t>
            </a:r>
            <a:r>
              <a:rPr lang="en-US" sz="2800" b="1" dirty="0" smtClean="0">
                <a:solidFill>
                  <a:srgbClr val="FF0000"/>
                </a:solidFill>
              </a:rPr>
              <a:t>Conservation Strategies:</a:t>
            </a:r>
            <a:endParaRPr lang="en-US" sz="2800" b="1" i="1" dirty="0" smtClean="0">
              <a:solidFill>
                <a:srgbClr val="FF0000"/>
              </a:solidFill>
            </a:endParaRPr>
          </a:p>
          <a:p>
            <a:pPr lvl="0" algn="just" fontAlgn="base"/>
            <a:r>
              <a:rPr lang="en-US" sz="2800" i="1" dirty="0" smtClean="0"/>
              <a:t>In-situ</a:t>
            </a:r>
            <a:r>
              <a:rPr lang="en-US" sz="2800" dirty="0" smtClean="0"/>
              <a:t> or on site conservation is conservation of wild animals and plants in their natural habitat. </a:t>
            </a:r>
            <a:endParaRPr lang="en-US" sz="2800" dirty="0" smtClean="0"/>
          </a:p>
          <a:p>
            <a:pPr algn="just" fontAlgn="base">
              <a:buNone/>
            </a:pPr>
            <a:r>
              <a:rPr lang="en-US" sz="2800" b="1" dirty="0" smtClean="0">
                <a:solidFill>
                  <a:srgbClr val="0070C0"/>
                </a:solidFill>
              </a:rPr>
              <a:t>Methods of  </a:t>
            </a:r>
            <a:r>
              <a:rPr lang="en-US" sz="2800" b="1" i="1" dirty="0" smtClean="0">
                <a:solidFill>
                  <a:srgbClr val="0070C0"/>
                </a:solidFill>
              </a:rPr>
              <a:t>In-Situ</a:t>
            </a:r>
            <a:r>
              <a:rPr lang="en-US" sz="2800" b="1" dirty="0" smtClean="0">
                <a:solidFill>
                  <a:srgbClr val="0070C0"/>
                </a:solidFill>
              </a:rPr>
              <a:t> Conservation:</a:t>
            </a:r>
          </a:p>
          <a:p>
            <a:pPr algn="just" fontAlgn="base">
              <a:buNone/>
            </a:pPr>
            <a:r>
              <a:rPr lang="en-US" sz="2800" b="1" dirty="0" smtClean="0"/>
              <a:t>Different methods of </a:t>
            </a:r>
            <a:r>
              <a:rPr lang="en-US" sz="2800" b="1" i="1" dirty="0" smtClean="0"/>
              <a:t>In-Situ </a:t>
            </a:r>
            <a:r>
              <a:rPr lang="en-US" sz="2800" b="1" dirty="0" smtClean="0"/>
              <a:t>conservations are-</a:t>
            </a:r>
            <a:endParaRPr lang="en-US" sz="2800" dirty="0" smtClean="0"/>
          </a:p>
          <a:p>
            <a:pPr marL="514350" indent="-514350" algn="just" fontAlgn="base">
              <a:buAutoNum type="romanLcParenR"/>
            </a:pPr>
            <a:r>
              <a:rPr lang="en-US" sz="2800" b="1" dirty="0" smtClean="0">
                <a:solidFill>
                  <a:srgbClr val="0070C0"/>
                </a:solidFill>
              </a:rPr>
              <a:t>National Park</a:t>
            </a:r>
          </a:p>
          <a:p>
            <a:pPr marL="514350" indent="-514350" algn="just" fontAlgn="base">
              <a:buFont typeface="Wingdings"/>
              <a:buAutoNum type="romanLcParenR"/>
            </a:pPr>
            <a:r>
              <a:rPr lang="en-US" sz="2800" b="1" dirty="0" smtClean="0">
                <a:solidFill>
                  <a:srgbClr val="0070C0"/>
                </a:solidFill>
              </a:rPr>
              <a:t>Silent Valley</a:t>
            </a:r>
          </a:p>
          <a:p>
            <a:pPr marL="514350" indent="-514350" algn="just" fontAlgn="base">
              <a:buFont typeface="Wingdings"/>
              <a:buAutoNum type="romanLcParenR"/>
            </a:pPr>
            <a:r>
              <a:rPr lang="en-US" sz="2800" b="1" dirty="0" smtClean="0">
                <a:solidFill>
                  <a:srgbClr val="0070C0"/>
                </a:solidFill>
              </a:rPr>
              <a:t>Sanctuaries</a:t>
            </a:r>
          </a:p>
          <a:p>
            <a:pPr marL="514350" indent="-514350" algn="just" fontAlgn="base">
              <a:buFont typeface="Wingdings"/>
              <a:buAutoNum type="romanLcParenR"/>
            </a:pPr>
            <a:r>
              <a:rPr lang="en-US" sz="2800" b="1" dirty="0" smtClean="0">
                <a:solidFill>
                  <a:srgbClr val="0070C0"/>
                </a:solidFill>
              </a:rPr>
              <a:t>Biosphere Reserves</a:t>
            </a:r>
          </a:p>
          <a:p>
            <a:pPr marL="514350" indent="-514350" algn="just" fontAlgn="base">
              <a:buFont typeface="Wingdings"/>
              <a:buAutoNum type="romanLcParenR"/>
            </a:pPr>
            <a:r>
              <a:rPr lang="en-US" sz="2800" b="1" dirty="0" smtClean="0">
                <a:solidFill>
                  <a:srgbClr val="0070C0"/>
                </a:solidFill>
              </a:rPr>
              <a:t>Sacred Forests and Lakes</a:t>
            </a:r>
          </a:p>
          <a:p>
            <a:pPr lvl="0" algn="just" fontAlgn="base"/>
            <a:endParaRPr lang="en-US" sz="2800" dirty="0" smtClean="0"/>
          </a:p>
          <a:p>
            <a:pPr lvl="0" algn="just" fontAlgn="base">
              <a:buNone/>
            </a:pPr>
            <a:endParaRPr lang="en-US" sz="2800" dirty="0" smtClean="0"/>
          </a:p>
          <a:p>
            <a:pPr lvl="0" algn="just" fontAlgn="base">
              <a:buNone/>
            </a:pPr>
            <a:endParaRPr lang="en-US" sz="2800" dirty="0" smtClean="0"/>
          </a:p>
          <a:p>
            <a:pPr marL="514350" indent="-514350" algn="just">
              <a:buNone/>
            </a:pPr>
            <a:endParaRPr lang="en-US" sz="2800" b="1" dirty="0" smtClean="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2800" dirty="0" smtClean="0">
                <a:solidFill>
                  <a:srgbClr val="FF0000"/>
                </a:solidFill>
              </a:rPr>
              <a:t>Biodiversity and its Conservation</a:t>
            </a:r>
            <a:r>
              <a:rPr lang="en-US" sz="4000" dirty="0" smtClean="0"/>
              <a:t> </a:t>
            </a:r>
            <a:endParaRPr lang="en-US" sz="4000" dirty="0"/>
          </a:p>
        </p:txBody>
      </p:sp>
      <p:sp>
        <p:nvSpPr>
          <p:cNvPr id="3" name="Content Placeholder 2"/>
          <p:cNvSpPr>
            <a:spLocks noGrp="1"/>
          </p:cNvSpPr>
          <p:nvPr>
            <p:ph sz="quarter" idx="1"/>
          </p:nvPr>
        </p:nvSpPr>
        <p:spPr>
          <a:xfrm>
            <a:off x="533400" y="914400"/>
            <a:ext cx="7467600" cy="5559552"/>
          </a:xfrm>
        </p:spPr>
        <p:txBody>
          <a:bodyPr>
            <a:normAutofit lnSpcReduction="10000"/>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dirty="0" err="1" smtClean="0">
                <a:solidFill>
                  <a:srgbClr val="0070C0"/>
                </a:solidFill>
              </a:rPr>
              <a:t>i</a:t>
            </a:r>
            <a:r>
              <a:rPr lang="en-US" dirty="0" smtClean="0">
                <a:solidFill>
                  <a:srgbClr val="0070C0"/>
                </a:solidFill>
              </a:rPr>
              <a:t>) </a:t>
            </a:r>
            <a:r>
              <a:rPr lang="en-US" b="1" dirty="0" smtClean="0">
                <a:solidFill>
                  <a:srgbClr val="0070C0"/>
                </a:solidFill>
              </a:rPr>
              <a:t>National Park:</a:t>
            </a:r>
            <a:endParaRPr lang="en-US" dirty="0" smtClean="0">
              <a:solidFill>
                <a:srgbClr val="0070C0"/>
              </a:solidFill>
            </a:endParaRPr>
          </a:p>
          <a:p>
            <a:pPr lvl="0" algn="just" fontAlgn="base"/>
            <a:r>
              <a:rPr lang="en-US" sz="3200" dirty="0" smtClean="0"/>
              <a:t>A national park is a reserve of land, usually owned by a national government. </a:t>
            </a:r>
          </a:p>
          <a:p>
            <a:pPr lvl="0" algn="just" fontAlgn="base"/>
            <a:r>
              <a:rPr lang="en-US" sz="3200" dirty="0" smtClean="0"/>
              <a:t>It is a tract of land, which is declared public property to preserve and develop for the purpose of recreation and culture. </a:t>
            </a:r>
          </a:p>
          <a:p>
            <a:pPr lvl="0" algn="just" fontAlgn="base"/>
            <a:r>
              <a:rPr lang="en-US" sz="3200" dirty="0" smtClean="0"/>
              <a:t>It is protected from human development activities and pollution. </a:t>
            </a:r>
          </a:p>
          <a:p>
            <a:pPr marL="457200" indent="-457200" algn="just" fontAlgn="base">
              <a:buNone/>
            </a:pPr>
            <a:endParaRPr lang="en-US" b="1" i="1" dirty="0" smtClean="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2400" dirty="0" smtClean="0">
                <a:solidFill>
                  <a:srgbClr val="FF0000"/>
                </a:solidFill>
              </a:rPr>
              <a:t>Biodiversity </a:t>
            </a:r>
            <a:r>
              <a:rPr lang="en-US" sz="2400" dirty="0" smtClean="0">
                <a:solidFill>
                  <a:srgbClr val="FF0000"/>
                </a:solidFill>
              </a:rPr>
              <a:t>and its Conservation</a:t>
            </a:r>
            <a:r>
              <a:rPr lang="en-US" sz="3600" dirty="0" smtClean="0"/>
              <a:t> </a:t>
            </a:r>
            <a:r>
              <a:rPr lang="en-US" sz="3200" dirty="0" smtClean="0"/>
              <a:t/>
            </a:r>
            <a:br>
              <a:rPr lang="en-US" sz="3200" dirty="0" smtClean="0"/>
            </a:br>
            <a:endParaRPr lang="en-US" sz="1600" dirty="0"/>
          </a:p>
        </p:txBody>
      </p:sp>
      <p:sp>
        <p:nvSpPr>
          <p:cNvPr id="3" name="Content Placeholder 2"/>
          <p:cNvSpPr>
            <a:spLocks noGrp="1"/>
          </p:cNvSpPr>
          <p:nvPr>
            <p:ph sz="quarter" idx="1"/>
          </p:nvPr>
        </p:nvSpPr>
        <p:spPr>
          <a:xfrm>
            <a:off x="457200" y="1143000"/>
            <a:ext cx="7848600" cy="5330952"/>
          </a:xfrm>
        </p:spPr>
        <p:txBody>
          <a:bodyPr>
            <a:normAutofit/>
          </a:bodyPr>
          <a:lstStyle/>
          <a:p>
            <a:pPr algn="just">
              <a:buNone/>
            </a:pPr>
            <a:r>
              <a:rPr lang="en-US" sz="3200" b="1" dirty="0" smtClean="0">
                <a:solidFill>
                  <a:srgbClr val="FF0000"/>
                </a:solidFill>
              </a:rPr>
              <a:t>A. Introduction-</a:t>
            </a:r>
            <a:endParaRPr lang="en-US" sz="3200" dirty="0" smtClean="0">
              <a:solidFill>
                <a:srgbClr val="FF0000"/>
              </a:solidFill>
            </a:endParaRPr>
          </a:p>
          <a:p>
            <a:pPr algn="just" fontAlgn="base"/>
            <a:r>
              <a:rPr lang="en-US" sz="3200" dirty="0" smtClean="0"/>
              <a:t>Biodiversity </a:t>
            </a:r>
            <a:r>
              <a:rPr lang="en-US" sz="3200" dirty="0" smtClean="0"/>
              <a:t>in simple words is </a:t>
            </a:r>
            <a:r>
              <a:rPr lang="en-US" sz="3200" dirty="0" smtClean="0"/>
              <a:t>the total variety of life on our planet</a:t>
            </a:r>
            <a:r>
              <a:rPr lang="en-US" sz="3200" dirty="0" smtClean="0"/>
              <a:t>.</a:t>
            </a:r>
          </a:p>
          <a:p>
            <a:pPr algn="just"/>
            <a:r>
              <a:rPr lang="en-US" sz="3200" dirty="0" smtClean="0"/>
              <a:t>The word, “</a:t>
            </a:r>
            <a:r>
              <a:rPr lang="en-US" sz="3200" b="1" i="1" dirty="0" smtClean="0"/>
              <a:t>Biodiversity</a:t>
            </a:r>
            <a:r>
              <a:rPr lang="en-US" sz="3200" dirty="0" smtClean="0"/>
              <a:t>”, is combination of two words, “Bio” means life and “diversity” means </a:t>
            </a:r>
            <a:r>
              <a:rPr lang="en-US" sz="3200" dirty="0" smtClean="0"/>
              <a:t>variety.</a:t>
            </a:r>
          </a:p>
          <a:p>
            <a:pPr algn="just"/>
            <a:r>
              <a:rPr lang="en-US" sz="3200" dirty="0" smtClean="0"/>
              <a:t>Therefore</a:t>
            </a:r>
            <a:r>
              <a:rPr lang="en-US" sz="3200" dirty="0" smtClean="0"/>
              <a:t>, </a:t>
            </a:r>
            <a:r>
              <a:rPr lang="en-US" sz="3200" b="1" i="1" dirty="0" smtClean="0"/>
              <a:t>Biodiversity</a:t>
            </a:r>
            <a:r>
              <a:rPr lang="en-US" sz="3200" dirty="0" smtClean="0"/>
              <a:t> is variety of various living organisms present on </a:t>
            </a:r>
            <a:r>
              <a:rPr lang="en-US" sz="3200" dirty="0" smtClean="0"/>
              <a:t>earth.</a:t>
            </a:r>
          </a:p>
          <a:p>
            <a:pPr lvl="0" algn="just" fontAlgn="base">
              <a:buNone/>
            </a:pPr>
            <a:endParaRPr lang="en-US"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2800" dirty="0" smtClean="0">
                <a:solidFill>
                  <a:srgbClr val="FF0000"/>
                </a:solidFill>
              </a:rPr>
              <a:t>Biodiversity and its Conservation</a:t>
            </a:r>
            <a:r>
              <a:rPr lang="en-US" sz="2800" dirty="0" smtClean="0"/>
              <a:t> </a:t>
            </a:r>
            <a:endParaRPr lang="en-US" sz="2800" dirty="0"/>
          </a:p>
        </p:txBody>
      </p:sp>
      <p:sp>
        <p:nvSpPr>
          <p:cNvPr id="3" name="Content Placeholder 2"/>
          <p:cNvSpPr>
            <a:spLocks noGrp="1"/>
          </p:cNvSpPr>
          <p:nvPr>
            <p:ph sz="quarter" idx="1"/>
          </p:nvPr>
        </p:nvSpPr>
        <p:spPr>
          <a:xfrm>
            <a:off x="533400" y="914400"/>
            <a:ext cx="7467600" cy="5559552"/>
          </a:xfrm>
        </p:spPr>
        <p:txBody>
          <a:bodyPr>
            <a:normAutofit fontScale="85000" lnSpcReduction="20000"/>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dirty="0" err="1" smtClean="0">
                <a:solidFill>
                  <a:srgbClr val="0070C0"/>
                </a:solidFill>
              </a:rPr>
              <a:t>i</a:t>
            </a:r>
            <a:r>
              <a:rPr lang="en-US" dirty="0" smtClean="0">
                <a:solidFill>
                  <a:srgbClr val="0070C0"/>
                </a:solidFill>
              </a:rPr>
              <a:t>) </a:t>
            </a:r>
            <a:r>
              <a:rPr lang="en-US" b="1" dirty="0" smtClean="0">
                <a:solidFill>
                  <a:srgbClr val="0070C0"/>
                </a:solidFill>
              </a:rPr>
              <a:t>National Park:</a:t>
            </a:r>
            <a:endParaRPr lang="en-US" dirty="0" smtClean="0">
              <a:solidFill>
                <a:srgbClr val="0070C0"/>
              </a:solidFill>
            </a:endParaRPr>
          </a:p>
          <a:p>
            <a:pPr lvl="0" algn="just" fontAlgn="base"/>
            <a:r>
              <a:rPr lang="en-US" sz="3600" dirty="0" smtClean="0"/>
              <a:t>There are 104 existing </a:t>
            </a:r>
            <a:r>
              <a:rPr lang="en-US" sz="3600" b="1" dirty="0" smtClean="0"/>
              <a:t>national parks</a:t>
            </a:r>
            <a:r>
              <a:rPr lang="en-US" sz="3600" dirty="0" smtClean="0"/>
              <a:t> in </a:t>
            </a:r>
            <a:r>
              <a:rPr lang="en-US" sz="3600" b="1" dirty="0" smtClean="0"/>
              <a:t>India</a:t>
            </a:r>
            <a:r>
              <a:rPr lang="en-US" sz="3600" dirty="0" smtClean="0"/>
              <a:t> covering an area of 43,716 km2, which is 1.33% of the geographical area of the country (</a:t>
            </a:r>
            <a:r>
              <a:rPr lang="en-US" sz="3600" b="1" dirty="0" smtClean="0"/>
              <a:t>National</a:t>
            </a:r>
            <a:r>
              <a:rPr lang="en-US" sz="3600" dirty="0" smtClean="0"/>
              <a:t> Wildlife Database, Dec. 2020</a:t>
            </a:r>
            <a:r>
              <a:rPr lang="en-US" sz="3600" dirty="0" smtClean="0"/>
              <a:t>).</a:t>
            </a:r>
          </a:p>
          <a:p>
            <a:pPr lvl="0" algn="just" fontAlgn="base"/>
            <a:r>
              <a:rPr lang="en-US" sz="3600" dirty="0" smtClean="0"/>
              <a:t>The </a:t>
            </a:r>
            <a:r>
              <a:rPr lang="en-US" sz="3600" dirty="0" smtClean="0"/>
              <a:t>first national park in India was Hailey National Park, now known as Jim Corbett National Park, </a:t>
            </a:r>
            <a:r>
              <a:rPr lang="en-US" sz="3600" dirty="0" err="1" smtClean="0"/>
              <a:t>Uttarakhand</a:t>
            </a:r>
            <a:r>
              <a:rPr lang="en-US" sz="3600" dirty="0" smtClean="0"/>
              <a:t> established in the year 1935.</a:t>
            </a:r>
          </a:p>
          <a:p>
            <a:pPr marL="457200" indent="-457200" algn="just" fontAlgn="base">
              <a:buNone/>
            </a:pPr>
            <a:endParaRPr lang="en-US" b="1" i="1" dirty="0" smtClean="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2800" dirty="0" smtClean="0">
                <a:solidFill>
                  <a:srgbClr val="FF0000"/>
                </a:solidFill>
              </a:rPr>
              <a:t>Biodiversity and its Conservation</a:t>
            </a:r>
            <a:r>
              <a:rPr lang="en-US" sz="2800" dirty="0" smtClean="0"/>
              <a:t> </a:t>
            </a:r>
            <a:endParaRPr lang="en-US" sz="28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ii) Silent Valley:</a:t>
            </a:r>
            <a:endParaRPr lang="en-US" dirty="0" smtClean="0">
              <a:solidFill>
                <a:srgbClr val="0070C0"/>
              </a:solidFill>
            </a:endParaRPr>
          </a:p>
          <a:p>
            <a:pPr lvl="0" algn="just" fontAlgn="base"/>
            <a:r>
              <a:rPr lang="en-US" sz="3200" dirty="0" smtClean="0"/>
              <a:t>Silent Valley National Park is a small National park in </a:t>
            </a:r>
            <a:r>
              <a:rPr lang="en-US" sz="3200" dirty="0" err="1" smtClean="0"/>
              <a:t>Palakkad</a:t>
            </a:r>
            <a:r>
              <a:rPr lang="en-US" sz="3200" dirty="0" smtClean="0"/>
              <a:t> district, Kerala, India. </a:t>
            </a:r>
          </a:p>
          <a:p>
            <a:pPr lvl="0" algn="just" fontAlgn="base"/>
            <a:r>
              <a:rPr lang="en-US" sz="3200" dirty="0" smtClean="0"/>
              <a:t>It is located in the </a:t>
            </a:r>
            <a:r>
              <a:rPr lang="en-US" sz="3200" dirty="0" err="1" smtClean="0"/>
              <a:t>Kundali</a:t>
            </a:r>
            <a:r>
              <a:rPr lang="en-US" sz="3200" dirty="0" smtClean="0"/>
              <a:t> Hills of the Western Ghats. </a:t>
            </a:r>
          </a:p>
          <a:p>
            <a:pPr lvl="0" algn="just" fontAlgn="base"/>
            <a:r>
              <a:rPr lang="en-US" sz="3200" dirty="0" smtClean="0"/>
              <a:t>The park is called the ‘silent valley’ because of the absence of the noisy insects.</a:t>
            </a:r>
          </a:p>
          <a:p>
            <a:pPr marL="457200" indent="-457200" algn="just" fontAlgn="base">
              <a:buNone/>
            </a:pPr>
            <a:endParaRPr lang="en-US" b="1" i="1" dirty="0" smtClean="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2800" dirty="0" smtClean="0">
                <a:solidFill>
                  <a:srgbClr val="FF0000"/>
                </a:solidFill>
              </a:rPr>
              <a:t>Biodiversity and its Conservation</a:t>
            </a:r>
            <a:r>
              <a:rPr lang="en-US" sz="2800" dirty="0" smtClean="0"/>
              <a:t> </a:t>
            </a:r>
            <a:endParaRPr lang="en-US" sz="28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ii) Silent Valley:</a:t>
            </a:r>
            <a:endParaRPr lang="en-US" dirty="0" smtClean="0">
              <a:solidFill>
                <a:srgbClr val="0070C0"/>
              </a:solidFill>
            </a:endParaRPr>
          </a:p>
          <a:p>
            <a:pPr algn="just" fontAlgn="base"/>
            <a:r>
              <a:rPr lang="en-US" sz="3200" dirty="0" smtClean="0"/>
              <a:t>The </a:t>
            </a:r>
            <a:r>
              <a:rPr lang="en-US" sz="3200" dirty="0" smtClean="0"/>
              <a:t>silent valley is rich in biodiversity, where new plant and animal species are being discovered every year. </a:t>
            </a:r>
          </a:p>
          <a:p>
            <a:pPr lvl="0" algn="just" fontAlgn="base"/>
            <a:r>
              <a:rPr lang="en-US" sz="3200" dirty="0" smtClean="0"/>
              <a:t>The silent valley is a storehouse of medicinal plants. </a:t>
            </a:r>
          </a:p>
          <a:p>
            <a:pPr marL="457200" indent="-457200" algn="just" fontAlgn="base">
              <a:buNone/>
            </a:pPr>
            <a:endParaRPr lang="en-US" b="1" i="1" dirty="0" smtClean="0">
              <a:solidFill>
                <a:srgbClr val="FF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2800" dirty="0" smtClean="0">
                <a:solidFill>
                  <a:srgbClr val="FF0000"/>
                </a:solidFill>
              </a:rPr>
              <a:t>Biodiversity and its Conservation</a:t>
            </a:r>
            <a:r>
              <a:rPr lang="en-US" sz="2800" dirty="0" smtClean="0"/>
              <a:t> </a:t>
            </a:r>
            <a:endParaRPr lang="en-US" sz="28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ii) Silent Valley:</a:t>
            </a:r>
            <a:endParaRPr lang="en-US" dirty="0" smtClean="0">
              <a:solidFill>
                <a:srgbClr val="0070C0"/>
              </a:solidFill>
            </a:endParaRPr>
          </a:p>
          <a:p>
            <a:pPr lvl="0" algn="just" fontAlgn="base"/>
            <a:r>
              <a:rPr lang="en-US" sz="3200" dirty="0" smtClean="0"/>
              <a:t>Large </a:t>
            </a:r>
            <a:r>
              <a:rPr lang="en-US" sz="3200" dirty="0" smtClean="0"/>
              <a:t>mammals such as the tiger, elephant, bear are also found in the fringes of the forests. </a:t>
            </a:r>
          </a:p>
          <a:p>
            <a:pPr lvl="0" algn="just" fontAlgn="base"/>
            <a:r>
              <a:rPr lang="en-US" sz="3200" dirty="0" smtClean="0"/>
              <a:t>The valley </a:t>
            </a:r>
            <a:r>
              <a:rPr lang="en-US" sz="3200" dirty="0" err="1" smtClean="0"/>
              <a:t>harbours</a:t>
            </a:r>
            <a:r>
              <a:rPr lang="en-US" sz="3200" dirty="0" smtClean="0"/>
              <a:t> 211 bird species and many varieties of butterflies and moths.</a:t>
            </a:r>
          </a:p>
          <a:p>
            <a:pPr marL="457200" indent="-457200" algn="just" fontAlgn="base">
              <a:buNone/>
            </a:pPr>
            <a:endParaRPr lang="en-US" b="1" i="1" dirty="0" smtClean="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2800" dirty="0" smtClean="0">
                <a:solidFill>
                  <a:srgbClr val="FF0000"/>
                </a:solidFill>
              </a:rPr>
              <a:t>Biodiversity and its Conservation</a:t>
            </a:r>
            <a:r>
              <a:rPr lang="en-US" sz="2800" dirty="0" smtClean="0"/>
              <a:t> </a:t>
            </a:r>
            <a:endParaRPr lang="en-US" sz="2800" dirty="0"/>
          </a:p>
        </p:txBody>
      </p:sp>
      <p:sp>
        <p:nvSpPr>
          <p:cNvPr id="3" name="Content Placeholder 2"/>
          <p:cNvSpPr>
            <a:spLocks noGrp="1"/>
          </p:cNvSpPr>
          <p:nvPr>
            <p:ph sz="quarter" idx="1"/>
          </p:nvPr>
        </p:nvSpPr>
        <p:spPr>
          <a:xfrm>
            <a:off x="533400" y="914400"/>
            <a:ext cx="7467600" cy="5559552"/>
          </a:xfrm>
        </p:spPr>
        <p:txBody>
          <a:bodyPr>
            <a:normAutofit lnSpcReduction="10000"/>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iii) Sanctuaries:</a:t>
            </a:r>
            <a:endParaRPr lang="en-US" dirty="0" smtClean="0">
              <a:solidFill>
                <a:srgbClr val="0070C0"/>
              </a:solidFill>
            </a:endParaRPr>
          </a:p>
          <a:p>
            <a:pPr lvl="0" algn="just" fontAlgn="base"/>
            <a:r>
              <a:rPr lang="en-US" sz="4000" dirty="0" smtClean="0"/>
              <a:t>A sanctuary is a reserved area for the protection of wildlife. </a:t>
            </a:r>
          </a:p>
          <a:p>
            <a:pPr lvl="0" algn="just" fontAlgn="base"/>
            <a:r>
              <a:rPr lang="en-US" sz="4000" dirty="0" smtClean="0"/>
              <a:t>Collection of forest products, cutting trees for timber are allowed provided they do not affect the animals.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2800" dirty="0" smtClean="0">
                <a:solidFill>
                  <a:srgbClr val="FF0000"/>
                </a:solidFill>
              </a:rPr>
              <a:t>Biodiversity and its Conservation</a:t>
            </a:r>
            <a:r>
              <a:rPr lang="en-US" sz="2800" dirty="0" smtClean="0"/>
              <a:t> </a:t>
            </a:r>
            <a:endParaRPr lang="en-US" sz="2800" dirty="0"/>
          </a:p>
        </p:txBody>
      </p:sp>
      <p:sp>
        <p:nvSpPr>
          <p:cNvPr id="3" name="Content Placeholder 2"/>
          <p:cNvSpPr>
            <a:spLocks noGrp="1"/>
          </p:cNvSpPr>
          <p:nvPr>
            <p:ph sz="quarter" idx="1"/>
          </p:nvPr>
        </p:nvSpPr>
        <p:spPr>
          <a:xfrm>
            <a:off x="533400" y="914400"/>
            <a:ext cx="7772400" cy="5559552"/>
          </a:xfrm>
        </p:spPr>
        <p:txBody>
          <a:bodyPr>
            <a:normAutofit fontScale="77500" lnSpcReduction="20000"/>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iii) Sanctuaries:</a:t>
            </a:r>
            <a:endParaRPr lang="en-US" dirty="0" smtClean="0">
              <a:solidFill>
                <a:srgbClr val="0070C0"/>
              </a:solidFill>
            </a:endParaRPr>
          </a:p>
          <a:p>
            <a:pPr lvl="0" algn="just" fontAlgn="base"/>
            <a:r>
              <a:rPr lang="en-US" sz="4400" b="1" dirty="0" smtClean="0"/>
              <a:t>There</a:t>
            </a:r>
            <a:r>
              <a:rPr lang="en-US" sz="4400" dirty="0" smtClean="0"/>
              <a:t> are 566 existing wildlife </a:t>
            </a:r>
            <a:r>
              <a:rPr lang="en-US" sz="4400" b="1" dirty="0" smtClean="0"/>
              <a:t>sanctuaries</a:t>
            </a:r>
            <a:r>
              <a:rPr lang="en-US" sz="4400" dirty="0" smtClean="0"/>
              <a:t> in </a:t>
            </a:r>
            <a:r>
              <a:rPr lang="en-US" sz="4400" b="1" dirty="0" smtClean="0"/>
              <a:t>India</a:t>
            </a:r>
            <a:r>
              <a:rPr lang="en-US" sz="4400" dirty="0" smtClean="0"/>
              <a:t> </a:t>
            </a:r>
            <a:r>
              <a:rPr lang="en-US" sz="4400" dirty="0" smtClean="0"/>
              <a:t>cove-ring </a:t>
            </a:r>
            <a:r>
              <a:rPr lang="en-US" sz="4400" dirty="0" smtClean="0"/>
              <a:t>an area of ​​122420 km </a:t>
            </a:r>
            <a:r>
              <a:rPr lang="en-US" sz="4400" baseline="30000" dirty="0" smtClean="0"/>
              <a:t>2</a:t>
            </a:r>
            <a:r>
              <a:rPr lang="en-US" sz="4400" dirty="0" smtClean="0"/>
              <a:t> , which is 3.72% of the geographical area of ​​the country (National Wildlife Database, Dec. 2020). </a:t>
            </a:r>
            <a:endParaRPr lang="en-US" sz="4400" dirty="0" smtClean="0"/>
          </a:p>
          <a:p>
            <a:pPr lvl="0" algn="just" fontAlgn="base"/>
            <a:r>
              <a:rPr lang="en-US" sz="4400" dirty="0" smtClean="0"/>
              <a:t>Another </a:t>
            </a:r>
            <a:r>
              <a:rPr lang="en-US" sz="4400" dirty="0" smtClean="0"/>
              <a:t>218 </a:t>
            </a:r>
            <a:r>
              <a:rPr lang="en-US" sz="4400" b="1" dirty="0" smtClean="0"/>
              <a:t>sanctuaries</a:t>
            </a:r>
            <a:r>
              <a:rPr lang="en-US" sz="4400" dirty="0" smtClean="0"/>
              <a:t> are proposed in the Protected Area Network Report covering an area of ​​16,829 km </a:t>
            </a:r>
            <a:r>
              <a:rPr lang="en-US" sz="4400" baseline="30000" dirty="0" smtClean="0"/>
              <a:t>2</a:t>
            </a:r>
            <a:r>
              <a:rPr lang="en-US" sz="4400" dirty="0" smtClean="0"/>
              <a:t>.</a:t>
            </a:r>
            <a:endParaRPr lang="en-US" b="1" i="1" dirty="0" smtClean="0">
              <a:solidFill>
                <a:srgbClr val="FF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2800" dirty="0" smtClean="0">
                <a:solidFill>
                  <a:srgbClr val="FF0000"/>
                </a:solidFill>
              </a:rPr>
              <a:t>Biodiversity and its Conservation</a:t>
            </a:r>
            <a:r>
              <a:rPr lang="en-US" sz="2800" dirty="0" smtClean="0"/>
              <a:t> </a:t>
            </a:r>
            <a:endParaRPr lang="en-US" sz="2800" dirty="0"/>
          </a:p>
        </p:txBody>
      </p:sp>
      <p:sp>
        <p:nvSpPr>
          <p:cNvPr id="3" name="Content Placeholder 2"/>
          <p:cNvSpPr>
            <a:spLocks noGrp="1"/>
          </p:cNvSpPr>
          <p:nvPr>
            <p:ph sz="quarter" idx="1"/>
          </p:nvPr>
        </p:nvSpPr>
        <p:spPr>
          <a:xfrm>
            <a:off x="533400" y="914400"/>
            <a:ext cx="7467600" cy="5559552"/>
          </a:xfrm>
        </p:spPr>
        <p:txBody>
          <a:bodyPr>
            <a:normAutofit lnSpcReduction="10000"/>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iv) Biosphere Reserves:</a:t>
            </a:r>
            <a:endParaRPr lang="en-US" dirty="0" smtClean="0">
              <a:solidFill>
                <a:srgbClr val="0070C0"/>
              </a:solidFill>
            </a:endParaRPr>
          </a:p>
          <a:p>
            <a:pPr lvl="0" algn="just" fontAlgn="base"/>
            <a:r>
              <a:rPr lang="en-US" sz="3600" dirty="0" smtClean="0"/>
              <a:t>Biosphere reserves are protected areas meant for preserving genetic diversity in the various biomes. </a:t>
            </a:r>
          </a:p>
          <a:p>
            <a:pPr lvl="0" algn="just" fontAlgn="base"/>
            <a:r>
              <a:rPr lang="en-US" sz="3600" dirty="0" smtClean="0"/>
              <a:t>The concept of biosphere reserves has been evolved by UNESCO’s Man and Biosphere </a:t>
            </a:r>
            <a:r>
              <a:rPr lang="en-US" sz="3600" dirty="0" err="1" smtClean="0"/>
              <a:t>programme</a:t>
            </a:r>
            <a:r>
              <a:rPr lang="en-US" sz="3600" dirty="0" smtClean="0"/>
              <a:t> or MAB. </a:t>
            </a:r>
          </a:p>
          <a:p>
            <a:pPr marL="457200" indent="-457200" algn="just" fontAlgn="base">
              <a:buNone/>
            </a:pP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2800" dirty="0" smtClean="0">
                <a:solidFill>
                  <a:srgbClr val="FF0000"/>
                </a:solidFill>
              </a:rPr>
              <a:t>Biodiversity and its Conservation</a:t>
            </a:r>
            <a:r>
              <a:rPr lang="en-US" sz="2800" dirty="0" smtClean="0"/>
              <a:t> </a:t>
            </a:r>
            <a:endParaRPr lang="en-US" sz="28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iv) Biosphere Reserves:</a:t>
            </a:r>
            <a:endParaRPr lang="en-US" dirty="0" smtClean="0">
              <a:solidFill>
                <a:srgbClr val="0070C0"/>
              </a:solidFill>
            </a:endParaRPr>
          </a:p>
          <a:p>
            <a:pPr lvl="0" algn="just" fontAlgn="base"/>
            <a:r>
              <a:rPr lang="en-US" dirty="0" smtClean="0"/>
              <a:t>In the year 1976, the Man and Biosphere </a:t>
            </a:r>
            <a:r>
              <a:rPr lang="en-US" dirty="0" err="1" smtClean="0"/>
              <a:t>programme</a:t>
            </a:r>
            <a:r>
              <a:rPr lang="en-US" dirty="0" smtClean="0"/>
              <a:t> identified about 57 biosphere reserves. The numbers of such areas have increased since then.</a:t>
            </a:r>
          </a:p>
          <a:p>
            <a:pPr lvl="0" algn="just" fontAlgn="base"/>
            <a:r>
              <a:rPr lang="en-US" dirty="0" smtClean="0"/>
              <a:t>The biosphere reserve has concentric areas zoned for different use-</a:t>
            </a:r>
          </a:p>
          <a:p>
            <a:pPr marL="457200" lvl="0" indent="-457200" algn="just" fontAlgn="base">
              <a:buAutoNum type="alphaLcPeriod"/>
            </a:pPr>
            <a:r>
              <a:rPr lang="en-US" dirty="0" smtClean="0"/>
              <a:t>Core zone</a:t>
            </a:r>
          </a:p>
          <a:p>
            <a:pPr marL="457200" lvl="0" indent="-457200" algn="just" fontAlgn="base">
              <a:buAutoNum type="alphaLcPeriod"/>
            </a:pPr>
            <a:r>
              <a:rPr lang="en-US" dirty="0" smtClean="0"/>
              <a:t>Buffer zone</a:t>
            </a:r>
          </a:p>
          <a:p>
            <a:pPr marL="457200" lvl="0" indent="-457200" algn="just" fontAlgn="base">
              <a:buAutoNum type="alphaLcPeriod"/>
            </a:pPr>
            <a:r>
              <a:rPr lang="en-US" dirty="0" smtClean="0"/>
              <a:t>Transition zone</a:t>
            </a:r>
          </a:p>
          <a:p>
            <a:pPr marL="457200" indent="-457200" algn="just" fontAlgn="base">
              <a:buNone/>
            </a:pP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2800" dirty="0" smtClean="0">
                <a:solidFill>
                  <a:srgbClr val="FF0000"/>
                </a:solidFill>
              </a:rPr>
              <a:t>Biodiversity and its Conservation</a:t>
            </a:r>
            <a:r>
              <a:rPr lang="en-US" sz="2800" dirty="0" smtClean="0"/>
              <a:t> </a:t>
            </a:r>
            <a:endParaRPr lang="en-US" sz="28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iv) Biosphere Reserves:</a:t>
            </a:r>
            <a:endParaRPr lang="en-US" dirty="0" smtClean="0">
              <a:solidFill>
                <a:srgbClr val="0070C0"/>
              </a:solidFill>
            </a:endParaRPr>
          </a:p>
          <a:p>
            <a:pPr algn="just" fontAlgn="base">
              <a:buNone/>
            </a:pPr>
            <a:r>
              <a:rPr lang="en-US" dirty="0" smtClean="0"/>
              <a:t>a. The core zone is the innermost zone devoted to preserve biodiversity with no human interference.</a:t>
            </a:r>
          </a:p>
          <a:p>
            <a:pPr algn="just" fontAlgn="base">
              <a:buNone/>
            </a:pPr>
            <a:r>
              <a:rPr lang="en-US" dirty="0" smtClean="0"/>
              <a:t>b. Around the core zone there is the buffer zone in which some settlement and resource use is allowed. In this area, variety of educational </a:t>
            </a:r>
            <a:r>
              <a:rPr lang="en-US" dirty="0" err="1" smtClean="0"/>
              <a:t>programmes</a:t>
            </a:r>
            <a:r>
              <a:rPr lang="en-US" dirty="0" smtClean="0"/>
              <a:t> and research activities are carried out, such as identification of endangered species, artificial propagation of species, and application of tissue culture techniques to enable rapid multiplication of threatened species.</a:t>
            </a:r>
          </a:p>
          <a:p>
            <a:pPr algn="just" fontAlgn="base">
              <a:buNone/>
            </a:pP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2800" dirty="0" smtClean="0">
                <a:solidFill>
                  <a:srgbClr val="FF0000"/>
                </a:solidFill>
              </a:rPr>
              <a:t>Biodiversity and its Conservation</a:t>
            </a:r>
            <a:r>
              <a:rPr lang="en-US" sz="2800" dirty="0" smtClean="0"/>
              <a:t> </a:t>
            </a:r>
            <a:endParaRPr lang="en-US" sz="28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iv) Biosphere Reserves:</a:t>
            </a:r>
            <a:endParaRPr lang="en-US" dirty="0" smtClean="0">
              <a:solidFill>
                <a:srgbClr val="0070C0"/>
              </a:solidFill>
            </a:endParaRPr>
          </a:p>
          <a:p>
            <a:pPr algn="just" fontAlgn="base">
              <a:buNone/>
            </a:pPr>
            <a:r>
              <a:rPr lang="en-US" dirty="0" smtClean="0"/>
              <a:t>c. </a:t>
            </a:r>
            <a:r>
              <a:rPr lang="en-US" sz="3200" dirty="0" smtClean="0"/>
              <a:t>The outermost zone is the transition zone where sustainable development activities are permitted. This is an area of interaction between the biosphere reserve management and the local people. Here activities such as forestry, recreation, cropping, etc. are permitted.</a:t>
            </a:r>
          </a:p>
          <a:p>
            <a:pPr marL="457200" indent="-457200" algn="just" fontAlgn="base">
              <a:buNone/>
            </a:pP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2400" dirty="0" smtClean="0">
                <a:solidFill>
                  <a:srgbClr val="FF0000"/>
                </a:solidFill>
              </a:rPr>
              <a:t>Biodiversity </a:t>
            </a:r>
            <a:r>
              <a:rPr lang="en-US" sz="2400" dirty="0" smtClean="0">
                <a:solidFill>
                  <a:srgbClr val="FF0000"/>
                </a:solidFill>
              </a:rPr>
              <a:t>and its Conservation</a:t>
            </a:r>
            <a:r>
              <a:rPr lang="en-US" sz="3600" dirty="0" smtClean="0"/>
              <a:t> </a:t>
            </a:r>
            <a:r>
              <a:rPr lang="en-US" sz="3200" dirty="0" smtClean="0"/>
              <a:t/>
            </a:r>
            <a:br>
              <a:rPr lang="en-US" sz="3200" dirty="0" smtClean="0"/>
            </a:br>
            <a:endParaRPr lang="en-US" sz="1600" dirty="0"/>
          </a:p>
        </p:txBody>
      </p:sp>
      <p:sp>
        <p:nvSpPr>
          <p:cNvPr id="3" name="Content Placeholder 2"/>
          <p:cNvSpPr>
            <a:spLocks noGrp="1"/>
          </p:cNvSpPr>
          <p:nvPr>
            <p:ph sz="quarter" idx="1"/>
          </p:nvPr>
        </p:nvSpPr>
        <p:spPr>
          <a:xfrm>
            <a:off x="457200" y="1143000"/>
            <a:ext cx="7467600" cy="5330952"/>
          </a:xfrm>
        </p:spPr>
        <p:txBody>
          <a:bodyPr>
            <a:normAutofit/>
          </a:bodyPr>
          <a:lstStyle/>
          <a:p>
            <a:pPr algn="just">
              <a:buNone/>
            </a:pPr>
            <a:r>
              <a:rPr lang="en-US" sz="2800" b="1" dirty="0" smtClean="0">
                <a:solidFill>
                  <a:srgbClr val="FF0000"/>
                </a:solidFill>
              </a:rPr>
              <a:t>A. Introduction-</a:t>
            </a:r>
            <a:endParaRPr lang="en-US" sz="2800" dirty="0" smtClean="0">
              <a:solidFill>
                <a:srgbClr val="FF0000"/>
              </a:solidFill>
            </a:endParaRPr>
          </a:p>
          <a:p>
            <a:pPr lvl="0" algn="just" fontAlgn="base"/>
            <a:r>
              <a:rPr lang="en-US" sz="2800" dirty="0" smtClean="0"/>
              <a:t>Life </a:t>
            </a:r>
            <a:r>
              <a:rPr lang="en-US" sz="2800" dirty="0" smtClean="0"/>
              <a:t>originated on earth almost four billion years ago </a:t>
            </a:r>
            <a:r>
              <a:rPr lang="en-US" sz="2800" dirty="0" smtClean="0"/>
              <a:t>.</a:t>
            </a:r>
          </a:p>
          <a:p>
            <a:pPr lvl="0" algn="just" fontAlgn="base"/>
            <a:r>
              <a:rPr lang="en-US" sz="2800" dirty="0" smtClean="0"/>
              <a:t>Nature </a:t>
            </a:r>
            <a:r>
              <a:rPr lang="en-US" sz="2800" dirty="0" smtClean="0"/>
              <a:t>took more than 1 billion </a:t>
            </a:r>
            <a:r>
              <a:rPr lang="en-US" sz="2800" dirty="0" smtClean="0"/>
              <a:t>years </a:t>
            </a:r>
            <a:r>
              <a:rPr lang="en-US" sz="2800" dirty="0" smtClean="0"/>
              <a:t>to develop this </a:t>
            </a:r>
            <a:r>
              <a:rPr lang="en-US" sz="2800" dirty="0" smtClean="0"/>
              <a:t>complex biodiversity on </a:t>
            </a:r>
            <a:r>
              <a:rPr lang="en-US" sz="2800" dirty="0" smtClean="0"/>
              <a:t>earth. </a:t>
            </a:r>
          </a:p>
          <a:p>
            <a:pPr lvl="0" algn="just" fontAlgn="base"/>
            <a:r>
              <a:rPr lang="en-US" sz="2800" dirty="0" smtClean="0"/>
              <a:t>Scientists believe that the total number of species on earth is in between 10-80 million (Wilson 1988) of which 1.4 million species have been identified so far</a:t>
            </a:r>
            <a:r>
              <a:rPr lang="en-US" sz="2800" dirty="0" smtClean="0"/>
              <a:t>.</a:t>
            </a:r>
          </a:p>
          <a:p>
            <a:pPr lvl="0" algn="just" fontAlgn="base"/>
            <a:endParaRPr lang="en-US"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2800" dirty="0" smtClean="0">
                <a:solidFill>
                  <a:srgbClr val="FF0000"/>
                </a:solidFill>
              </a:rPr>
              <a:t>Biodiversity and its Conservation</a:t>
            </a:r>
            <a:r>
              <a:rPr lang="en-US" sz="2800" dirty="0" smtClean="0"/>
              <a:t> </a:t>
            </a:r>
            <a:endParaRPr lang="en-US" sz="28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iv) Biosphere Reserves:</a:t>
            </a:r>
            <a:endParaRPr lang="en-US" dirty="0" smtClean="0">
              <a:solidFill>
                <a:srgbClr val="0070C0"/>
              </a:solidFill>
            </a:endParaRPr>
          </a:p>
          <a:p>
            <a:pPr marL="457200" indent="-457200" algn="just" fontAlgn="base"/>
            <a:r>
              <a:rPr lang="en-US" dirty="0" smtClean="0"/>
              <a:t>The list of </a:t>
            </a:r>
            <a:r>
              <a:rPr lang="en-US" dirty="0" smtClean="0"/>
              <a:t>some biosphere </a:t>
            </a:r>
            <a:r>
              <a:rPr lang="en-US" dirty="0" smtClean="0"/>
              <a:t>reserves in India is given below-</a:t>
            </a:r>
          </a:p>
          <a:p>
            <a:pPr marL="457200" indent="-457200" algn="just" fontAlgn="base">
              <a:buNone/>
            </a:pPr>
            <a:endParaRPr lang="en-US" dirty="0" smtClean="0"/>
          </a:p>
          <a:p>
            <a:pPr marL="457200" indent="-457200" algn="just" fontAlgn="base">
              <a:buNone/>
            </a:pPr>
            <a:endParaRPr lang="en-US" b="1" dirty="0" smtClean="0">
              <a:solidFill>
                <a:srgbClr val="FF0000"/>
              </a:solidFill>
            </a:endParaRPr>
          </a:p>
        </p:txBody>
      </p:sp>
      <p:pic>
        <p:nvPicPr>
          <p:cNvPr id="4" name="Picture 3" descr="List of Biosphere Reserves in India">
            <a:hlinkClick r:id="rId2"/>
          </p:cNvPr>
          <p:cNvPicPr/>
          <p:nvPr/>
        </p:nvPicPr>
        <p:blipFill>
          <a:blip r:embed="rId3" cstate="print"/>
          <a:srcRect/>
          <a:stretch>
            <a:fillRect/>
          </a:stretch>
        </p:blipFill>
        <p:spPr bwMode="auto">
          <a:xfrm>
            <a:off x="838200" y="2971800"/>
            <a:ext cx="7620000" cy="3581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2800" dirty="0" smtClean="0">
                <a:solidFill>
                  <a:srgbClr val="FF0000"/>
                </a:solidFill>
              </a:rPr>
              <a:t>Biodiversity and its Conservation</a:t>
            </a:r>
            <a:r>
              <a:rPr lang="en-US" sz="2800" dirty="0" smtClean="0"/>
              <a:t> </a:t>
            </a:r>
            <a:endParaRPr lang="en-US" sz="2800" dirty="0"/>
          </a:p>
        </p:txBody>
      </p:sp>
      <p:sp>
        <p:nvSpPr>
          <p:cNvPr id="3" name="Content Placeholder 2"/>
          <p:cNvSpPr>
            <a:spLocks noGrp="1"/>
          </p:cNvSpPr>
          <p:nvPr>
            <p:ph sz="quarter" idx="1"/>
          </p:nvPr>
        </p:nvSpPr>
        <p:spPr>
          <a:xfrm>
            <a:off x="533400" y="914400"/>
            <a:ext cx="7467600" cy="5559552"/>
          </a:xfrm>
        </p:spPr>
        <p:txBody>
          <a:bodyPr>
            <a:normAutofit lnSpcReduction="10000"/>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v) Sacred Forests and Lakes:</a:t>
            </a:r>
            <a:endParaRPr lang="en-US" dirty="0" smtClean="0">
              <a:solidFill>
                <a:srgbClr val="0070C0"/>
              </a:solidFill>
            </a:endParaRPr>
          </a:p>
          <a:p>
            <a:pPr lvl="0" algn="just" fontAlgn="base"/>
            <a:r>
              <a:rPr lang="en-US" sz="2800" dirty="0" smtClean="0"/>
              <a:t>Sacred forests or groves are small patches of forests, which are conserved through man’s spiritual belief and faith. </a:t>
            </a:r>
          </a:p>
          <a:p>
            <a:pPr lvl="0" algn="just" fontAlgn="base"/>
            <a:r>
              <a:rPr lang="en-US" sz="2800" dirty="0" smtClean="0"/>
              <a:t>In India, sacred groves are found in </a:t>
            </a:r>
            <a:endParaRPr lang="en-US" sz="2800" dirty="0" smtClean="0"/>
          </a:p>
          <a:p>
            <a:pPr marL="514350" lvl="0" indent="-514350" algn="just" fontAlgn="base">
              <a:buFont typeface="+mj-lt"/>
              <a:buAutoNum type="arabicPeriod"/>
            </a:pPr>
            <a:r>
              <a:rPr lang="en-US" sz="2800" dirty="0" err="1" smtClean="0"/>
              <a:t>Khasi</a:t>
            </a:r>
            <a:r>
              <a:rPr lang="en-US" sz="2800" dirty="0" smtClean="0"/>
              <a:t> </a:t>
            </a:r>
            <a:r>
              <a:rPr lang="en-US" sz="2800" dirty="0" smtClean="0"/>
              <a:t>and </a:t>
            </a:r>
            <a:r>
              <a:rPr lang="en-US" sz="2800" dirty="0" err="1" smtClean="0"/>
              <a:t>Jaintia</a:t>
            </a:r>
            <a:r>
              <a:rPr lang="en-US" sz="2800" dirty="0" smtClean="0"/>
              <a:t> hills of </a:t>
            </a:r>
            <a:r>
              <a:rPr lang="en-US" sz="2800" dirty="0" smtClean="0"/>
              <a:t>Meghalaya,</a:t>
            </a:r>
          </a:p>
          <a:p>
            <a:pPr marL="514350" lvl="0" indent="-514350" algn="just" fontAlgn="base">
              <a:buFont typeface="+mj-lt"/>
              <a:buAutoNum type="arabicPeriod"/>
            </a:pPr>
            <a:r>
              <a:rPr lang="en-US" sz="2800" dirty="0" err="1" smtClean="0"/>
              <a:t>Aravalli</a:t>
            </a:r>
            <a:r>
              <a:rPr lang="en-US" sz="2800" dirty="0" smtClean="0"/>
              <a:t> </a:t>
            </a:r>
            <a:r>
              <a:rPr lang="en-US" sz="2800" dirty="0" smtClean="0"/>
              <a:t>hills of Rajasthan, </a:t>
            </a:r>
            <a:endParaRPr lang="en-US" sz="2800" dirty="0" smtClean="0"/>
          </a:p>
          <a:p>
            <a:pPr marL="514350" lvl="0" indent="-514350" algn="just" fontAlgn="base">
              <a:buFont typeface="+mj-lt"/>
              <a:buAutoNum type="arabicPeriod"/>
            </a:pPr>
            <a:r>
              <a:rPr lang="en-US" sz="2800" dirty="0" smtClean="0"/>
              <a:t>Western </a:t>
            </a:r>
            <a:r>
              <a:rPr lang="en-US" sz="2800" dirty="0" err="1" smtClean="0"/>
              <a:t>Ghat</a:t>
            </a:r>
            <a:r>
              <a:rPr lang="en-US" sz="2800" dirty="0" smtClean="0"/>
              <a:t> regions of Karnataka and Maharashtra and </a:t>
            </a:r>
            <a:endParaRPr lang="en-US" sz="2800" dirty="0" smtClean="0"/>
          </a:p>
          <a:p>
            <a:pPr marL="514350" lvl="0" indent="-514350" algn="just" fontAlgn="base">
              <a:buFont typeface="+mj-lt"/>
              <a:buAutoNum type="arabicPeriod"/>
            </a:pPr>
            <a:r>
              <a:rPr lang="en-US" sz="2800" dirty="0" err="1" smtClean="0"/>
              <a:t>Sarguja</a:t>
            </a:r>
            <a:r>
              <a:rPr lang="en-US" sz="2800" dirty="0" smtClean="0"/>
              <a:t>, </a:t>
            </a:r>
            <a:r>
              <a:rPr lang="en-US" sz="2800" dirty="0" err="1" smtClean="0"/>
              <a:t>Chanda</a:t>
            </a:r>
            <a:r>
              <a:rPr lang="en-US" sz="2800" dirty="0" smtClean="0"/>
              <a:t> and </a:t>
            </a:r>
            <a:r>
              <a:rPr lang="en-US" sz="2800" dirty="0" err="1" smtClean="0"/>
              <a:t>Bastar</a:t>
            </a:r>
            <a:r>
              <a:rPr lang="en-US" sz="2800" dirty="0" smtClean="0"/>
              <a:t> areas of Madhya Pradesh. </a:t>
            </a:r>
          </a:p>
          <a:p>
            <a:pPr marL="457200" indent="-457200" algn="just" fontAlgn="base"/>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2800" dirty="0" smtClean="0">
                <a:solidFill>
                  <a:srgbClr val="FF0000"/>
                </a:solidFill>
              </a:rPr>
              <a:t>Biodiversity and its Conservation</a:t>
            </a:r>
            <a:r>
              <a:rPr lang="en-US" sz="2800" dirty="0" smtClean="0"/>
              <a:t> </a:t>
            </a:r>
            <a:endParaRPr lang="en-US" sz="2800" dirty="0"/>
          </a:p>
        </p:txBody>
      </p:sp>
      <p:sp>
        <p:nvSpPr>
          <p:cNvPr id="3" name="Content Placeholder 2"/>
          <p:cNvSpPr>
            <a:spLocks noGrp="1"/>
          </p:cNvSpPr>
          <p:nvPr>
            <p:ph sz="quarter" idx="1"/>
          </p:nvPr>
        </p:nvSpPr>
        <p:spPr>
          <a:xfrm>
            <a:off x="533400" y="914400"/>
            <a:ext cx="7467600" cy="5559552"/>
          </a:xfrm>
        </p:spPr>
        <p:txBody>
          <a:bodyPr>
            <a:normAutofit fontScale="92500" lnSpcReduction="20000"/>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v) Sacred Forests and Lakes:</a:t>
            </a:r>
            <a:endParaRPr lang="en-US" dirty="0" smtClean="0">
              <a:solidFill>
                <a:srgbClr val="0070C0"/>
              </a:solidFill>
            </a:endParaRPr>
          </a:p>
          <a:p>
            <a:pPr algn="just" fontAlgn="base">
              <a:buNone/>
            </a:pPr>
            <a:r>
              <a:rPr lang="en-US" b="1" dirty="0" smtClean="0"/>
              <a:t>Some prominent examples are listed below:</a:t>
            </a:r>
            <a:endParaRPr lang="en-US" dirty="0" smtClean="0"/>
          </a:p>
          <a:p>
            <a:pPr algn="just" fontAlgn="base">
              <a:buNone/>
            </a:pPr>
            <a:r>
              <a:rPr lang="en-US" dirty="0" smtClean="0"/>
              <a:t>	</a:t>
            </a:r>
            <a:r>
              <a:rPr lang="en-US" sz="2800" dirty="0" smtClean="0"/>
              <a:t>a. One of the most widespread of the traditions in India is the protection given to trees of the genus </a:t>
            </a:r>
            <a:r>
              <a:rPr lang="en-US" sz="2800" i="1" dirty="0" err="1" smtClean="0"/>
              <a:t>Ficus</a:t>
            </a:r>
            <a:r>
              <a:rPr lang="en-US" sz="2800" i="1" dirty="0" smtClean="0"/>
              <a:t> </a:t>
            </a:r>
            <a:r>
              <a:rPr lang="en-US" sz="2800" i="1" dirty="0" err="1" smtClean="0"/>
              <a:t>glomerata</a:t>
            </a:r>
            <a:r>
              <a:rPr lang="en-US" sz="2800" dirty="0" smtClean="0"/>
              <a:t>, which are found in the countryside and are often the only large trees in the midst of towns and cities. </a:t>
            </a:r>
          </a:p>
          <a:p>
            <a:pPr algn="just" fontAlgn="base">
              <a:buNone/>
            </a:pPr>
            <a:r>
              <a:rPr lang="en-US" sz="2800" dirty="0" smtClean="0"/>
              <a:t>	b. The </a:t>
            </a:r>
            <a:r>
              <a:rPr lang="en-US" sz="2800" dirty="0" err="1" smtClean="0"/>
              <a:t>pipal</a:t>
            </a:r>
            <a:r>
              <a:rPr lang="en-US" sz="2800" dirty="0" smtClean="0"/>
              <a:t> tree (</a:t>
            </a:r>
            <a:r>
              <a:rPr lang="en-US" sz="2800" i="1" dirty="0" err="1" smtClean="0"/>
              <a:t>Ficus</a:t>
            </a:r>
            <a:r>
              <a:rPr lang="en-US" sz="2800" i="1" dirty="0" smtClean="0"/>
              <a:t> </a:t>
            </a:r>
            <a:r>
              <a:rPr lang="en-US" sz="2800" i="1" dirty="0" err="1" smtClean="0"/>
              <a:t>religiosa</a:t>
            </a:r>
            <a:r>
              <a:rPr lang="en-US" sz="2800" dirty="0" smtClean="0"/>
              <a:t>) has had a conspicuous position in the cultural landscape of North India and human collective memory for more than 5,000 years.</a:t>
            </a:r>
          </a:p>
          <a:p>
            <a:pPr algn="just" fontAlgn="base">
              <a:buNone/>
            </a:pPr>
            <a:r>
              <a:rPr lang="en-US" sz="2800" dirty="0" smtClean="0"/>
              <a:t>	</a:t>
            </a:r>
            <a:endParaRPr lang="en-US" sz="2800" b="1" dirty="0" smtClean="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2800" dirty="0" smtClean="0">
                <a:solidFill>
                  <a:srgbClr val="FF0000"/>
                </a:solidFill>
              </a:rPr>
              <a:t>Biodiversity and its Conservation</a:t>
            </a:r>
            <a:r>
              <a:rPr lang="en-US" sz="2800" dirty="0" smtClean="0"/>
              <a:t> </a:t>
            </a:r>
            <a:endParaRPr lang="en-US" sz="2800" dirty="0"/>
          </a:p>
        </p:txBody>
      </p:sp>
      <p:sp>
        <p:nvSpPr>
          <p:cNvPr id="3" name="Content Placeholder 2"/>
          <p:cNvSpPr>
            <a:spLocks noGrp="1"/>
          </p:cNvSpPr>
          <p:nvPr>
            <p:ph sz="quarter" idx="1"/>
          </p:nvPr>
        </p:nvSpPr>
        <p:spPr>
          <a:xfrm>
            <a:off x="533400" y="914400"/>
            <a:ext cx="7467600" cy="5559552"/>
          </a:xfrm>
        </p:spPr>
        <p:txBody>
          <a:bodyPr>
            <a:normAutofit lnSpcReduction="10000"/>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v) Sacred Forests and Lakes:</a:t>
            </a:r>
            <a:endParaRPr lang="en-US" dirty="0" smtClean="0">
              <a:solidFill>
                <a:srgbClr val="0070C0"/>
              </a:solidFill>
            </a:endParaRPr>
          </a:p>
          <a:p>
            <a:pPr algn="just" fontAlgn="base">
              <a:buNone/>
            </a:pPr>
            <a:r>
              <a:rPr lang="en-US" b="1" dirty="0" smtClean="0"/>
              <a:t>Some prominent examples are listed below:</a:t>
            </a:r>
            <a:endParaRPr lang="en-US" dirty="0" smtClean="0"/>
          </a:p>
          <a:p>
            <a:pPr algn="just" fontAlgn="base">
              <a:buNone/>
            </a:pPr>
            <a:r>
              <a:rPr lang="en-US" dirty="0" smtClean="0"/>
              <a:t>	</a:t>
            </a:r>
            <a:r>
              <a:rPr lang="en-US" sz="2800" dirty="0" smtClean="0"/>
              <a:t>c. For Hindus, the </a:t>
            </a:r>
            <a:r>
              <a:rPr lang="en-US" sz="2800" dirty="0" err="1" smtClean="0"/>
              <a:t>Bel</a:t>
            </a:r>
            <a:r>
              <a:rPr lang="en-US" sz="2800" dirty="0" smtClean="0"/>
              <a:t> tree, </a:t>
            </a:r>
            <a:r>
              <a:rPr lang="en-US" sz="2800" i="1" dirty="0" err="1" smtClean="0"/>
              <a:t>Aegle</a:t>
            </a:r>
            <a:r>
              <a:rPr lang="en-US" sz="2800" i="1" dirty="0" smtClean="0"/>
              <a:t> </a:t>
            </a:r>
            <a:r>
              <a:rPr lang="en-US" sz="2800" i="1" dirty="0" err="1" smtClean="0"/>
              <a:t>marmelos</a:t>
            </a:r>
            <a:r>
              <a:rPr lang="en-US" sz="2800" dirty="0" smtClean="0"/>
              <a:t>, is associated with Lord Shiva, </a:t>
            </a:r>
            <a:r>
              <a:rPr lang="en-US" sz="2800" dirty="0" err="1" smtClean="0"/>
              <a:t>tulasi</a:t>
            </a:r>
            <a:r>
              <a:rPr lang="en-US" sz="2800" dirty="0" smtClean="0"/>
              <a:t> with Lord Vishnu, and fig with Lord </a:t>
            </a:r>
            <a:r>
              <a:rPr lang="en-US" sz="2800" dirty="0" err="1" smtClean="0"/>
              <a:t>Dattatreya</a:t>
            </a:r>
            <a:r>
              <a:rPr lang="en-US" sz="2800" smtClean="0"/>
              <a:t> and </a:t>
            </a:r>
            <a:r>
              <a:rPr lang="en-US" sz="2800" dirty="0" smtClean="0"/>
              <a:t>the </a:t>
            </a:r>
            <a:r>
              <a:rPr lang="en-US" sz="2800" dirty="0" err="1" smtClean="0"/>
              <a:t>kadamba</a:t>
            </a:r>
            <a:r>
              <a:rPr lang="en-US" sz="2800" dirty="0" smtClean="0"/>
              <a:t> tree is likened to Lord Krishna.</a:t>
            </a:r>
          </a:p>
          <a:p>
            <a:pPr algn="just" fontAlgn="base">
              <a:buNone/>
            </a:pPr>
            <a:r>
              <a:rPr lang="en-US" sz="2800" dirty="0" smtClean="0"/>
              <a:t>	d. In many villages of South India, there are no temples. The </a:t>
            </a:r>
            <a:r>
              <a:rPr lang="en-US" sz="2800" dirty="0" err="1" smtClean="0"/>
              <a:t>Gramdevata</a:t>
            </a:r>
            <a:r>
              <a:rPr lang="en-US" sz="2800" dirty="0" smtClean="0"/>
              <a:t> or village goddess may be a big tree located in the village.</a:t>
            </a:r>
          </a:p>
          <a:p>
            <a:pPr marL="457200" indent="-457200" algn="just" fontAlgn="base"/>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2800" dirty="0" smtClean="0">
                <a:solidFill>
                  <a:srgbClr val="FF0000"/>
                </a:solidFill>
              </a:rPr>
              <a:t>Biodiversity and its Conservation</a:t>
            </a:r>
            <a:r>
              <a:rPr lang="en-US" sz="2800" dirty="0" smtClean="0"/>
              <a:t> </a:t>
            </a:r>
            <a:endParaRPr lang="en-US" sz="2800" dirty="0"/>
          </a:p>
        </p:txBody>
      </p:sp>
      <p:sp>
        <p:nvSpPr>
          <p:cNvPr id="3" name="Content Placeholder 2"/>
          <p:cNvSpPr>
            <a:spLocks noGrp="1"/>
          </p:cNvSpPr>
          <p:nvPr>
            <p:ph sz="quarter" idx="1"/>
          </p:nvPr>
        </p:nvSpPr>
        <p:spPr>
          <a:xfrm>
            <a:off x="533400" y="914400"/>
            <a:ext cx="7467600" cy="5559552"/>
          </a:xfrm>
        </p:spPr>
        <p:txBody>
          <a:bodyPr>
            <a:normAutofit fontScale="85000" lnSpcReduction="20000"/>
          </a:bodyPr>
          <a:lstStyle/>
          <a:p>
            <a:pPr algn="just">
              <a:buNone/>
            </a:pPr>
            <a:r>
              <a:rPr lang="en-US" b="1" dirty="0" smtClean="0">
                <a:solidFill>
                  <a:srgbClr val="FF0000"/>
                </a:solidFill>
              </a:rPr>
              <a:t>C. Conservation Measures</a:t>
            </a:r>
          </a:p>
          <a:p>
            <a:pPr marL="457200" indent="-457200" algn="just" fontAlgn="base">
              <a:buNone/>
            </a:pPr>
            <a:r>
              <a:rPr lang="en-US" b="1" dirty="0" smtClean="0">
                <a:solidFill>
                  <a:srgbClr val="FF0000"/>
                </a:solidFill>
              </a:rPr>
              <a:t>2. </a:t>
            </a:r>
            <a:r>
              <a:rPr lang="en-US" b="1" i="1" dirty="0" smtClean="0">
                <a:solidFill>
                  <a:srgbClr val="FF0000"/>
                </a:solidFill>
              </a:rPr>
              <a:t>EX-Situ </a:t>
            </a:r>
            <a:r>
              <a:rPr lang="en-US" b="1" dirty="0" smtClean="0">
                <a:solidFill>
                  <a:srgbClr val="FF0000"/>
                </a:solidFill>
              </a:rPr>
              <a:t>Conservation Strategies:</a:t>
            </a:r>
          </a:p>
          <a:p>
            <a:pPr lvl="0" algn="just" fontAlgn="base"/>
            <a:r>
              <a:rPr lang="en-US" sz="3500" dirty="0" smtClean="0"/>
              <a:t>Ex-situ conservation is the conservation of plants and animals in locations outside their natural habitats. </a:t>
            </a:r>
          </a:p>
          <a:p>
            <a:pPr algn="just"/>
            <a:r>
              <a:rPr lang="en-US" sz="3500" dirty="0" smtClean="0"/>
              <a:t>It includes collection and conservation of species in specific locations such </a:t>
            </a:r>
            <a:r>
              <a:rPr lang="en-US" sz="3500" dirty="0" smtClean="0"/>
              <a:t>as-</a:t>
            </a:r>
          </a:p>
          <a:p>
            <a:pPr marL="514350" indent="-514350" algn="just">
              <a:buFont typeface="+mj-lt"/>
              <a:buAutoNum type="arabicPeriod"/>
            </a:pPr>
            <a:r>
              <a:rPr lang="en-US" sz="3500" dirty="0" smtClean="0"/>
              <a:t>botanical </a:t>
            </a:r>
            <a:r>
              <a:rPr lang="en-US" sz="3500" dirty="0" smtClean="0"/>
              <a:t>gardens, </a:t>
            </a:r>
            <a:endParaRPr lang="en-US" sz="3500" dirty="0" smtClean="0"/>
          </a:p>
          <a:p>
            <a:pPr marL="514350" indent="-514350" algn="just">
              <a:buFont typeface="+mj-lt"/>
              <a:buAutoNum type="arabicPeriod"/>
            </a:pPr>
            <a:r>
              <a:rPr lang="en-US" sz="3500" dirty="0" smtClean="0"/>
              <a:t>zoos</a:t>
            </a:r>
            <a:r>
              <a:rPr lang="en-US" sz="3500" dirty="0" smtClean="0"/>
              <a:t>, </a:t>
            </a:r>
            <a:endParaRPr lang="en-US" sz="3500" dirty="0" smtClean="0"/>
          </a:p>
          <a:p>
            <a:pPr marL="514350" indent="-514350" algn="just">
              <a:buFont typeface="+mj-lt"/>
              <a:buAutoNum type="arabicPeriod"/>
            </a:pPr>
            <a:r>
              <a:rPr lang="en-US" sz="3500" dirty="0" smtClean="0"/>
              <a:t>safari </a:t>
            </a:r>
            <a:r>
              <a:rPr lang="en-US" sz="3500" dirty="0" smtClean="0"/>
              <a:t>parks, </a:t>
            </a:r>
            <a:endParaRPr lang="en-US" sz="3500" dirty="0" smtClean="0"/>
          </a:p>
          <a:p>
            <a:pPr marL="514350" indent="-514350" algn="just">
              <a:buFont typeface="+mj-lt"/>
              <a:buAutoNum type="arabicPeriod"/>
            </a:pPr>
            <a:r>
              <a:rPr lang="en-US" sz="3500" smtClean="0"/>
              <a:t>aquaria</a:t>
            </a:r>
            <a:r>
              <a:rPr lang="en-US" sz="3500" dirty="0" smtClean="0"/>
              <a:t>, </a:t>
            </a:r>
            <a:r>
              <a:rPr lang="en-US" sz="3500" smtClean="0"/>
              <a:t>and </a:t>
            </a:r>
            <a:endParaRPr lang="en-US" sz="3500" smtClean="0"/>
          </a:p>
          <a:p>
            <a:pPr marL="514350" indent="-514350" algn="just">
              <a:buFont typeface="+mj-lt"/>
              <a:buAutoNum type="arabicPeriod"/>
            </a:pPr>
            <a:r>
              <a:rPr lang="en-US" sz="3500" dirty="0" smtClean="0"/>
              <a:t>in </a:t>
            </a:r>
            <a:r>
              <a:rPr lang="en-US" sz="3500" dirty="0" smtClean="0"/>
              <a:t>institutes such as gene banks.</a:t>
            </a:r>
            <a:endParaRPr lang="en-US" sz="3500" b="1" dirty="0" smtClean="0">
              <a:solidFill>
                <a:srgbClr val="FF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2800" dirty="0" smtClean="0">
                <a:solidFill>
                  <a:srgbClr val="FF0000"/>
                </a:solidFill>
              </a:rPr>
              <a:t>Biodiversity and its Conservation</a:t>
            </a:r>
            <a:r>
              <a:rPr lang="en-US" sz="2800" dirty="0" smtClean="0"/>
              <a:t> </a:t>
            </a:r>
            <a:endParaRPr lang="en-US" sz="28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None/>
            </a:pPr>
            <a:r>
              <a:rPr lang="en-US" b="1" dirty="0" smtClean="0">
                <a:solidFill>
                  <a:srgbClr val="FF0000"/>
                </a:solidFill>
              </a:rPr>
              <a:t>2. </a:t>
            </a:r>
            <a:r>
              <a:rPr lang="en-US" b="1" i="1" dirty="0" smtClean="0">
                <a:solidFill>
                  <a:srgbClr val="FF0000"/>
                </a:solidFill>
              </a:rPr>
              <a:t>EX-Situ </a:t>
            </a:r>
            <a:r>
              <a:rPr lang="en-US" b="1" dirty="0" smtClean="0">
                <a:solidFill>
                  <a:srgbClr val="FF0000"/>
                </a:solidFill>
              </a:rPr>
              <a:t>Conservation Strategies:</a:t>
            </a:r>
          </a:p>
          <a:p>
            <a:pPr lvl="0" algn="just" fontAlgn="base"/>
            <a:r>
              <a:rPr lang="en-US" sz="3200" dirty="0" smtClean="0"/>
              <a:t>Many species of plant species are conserved in botanical gardens and arboreta. </a:t>
            </a:r>
          </a:p>
          <a:p>
            <a:pPr lvl="0" algn="just" fontAlgn="base"/>
            <a:r>
              <a:rPr lang="en-US" sz="3200" dirty="0" smtClean="0"/>
              <a:t>Arboreta are gardens with trees and shrubs.</a:t>
            </a:r>
          </a:p>
          <a:p>
            <a:pPr lvl="0" algn="just" fontAlgn="base"/>
            <a:r>
              <a:rPr lang="en-US" sz="3200" dirty="0" smtClean="0"/>
              <a:t>Seed banks and tissue culture facilities in the offsite areas have helped in conserving many specimens.</a:t>
            </a:r>
          </a:p>
          <a:p>
            <a:pPr marL="457200" indent="-457200" algn="just" fontAlgn="base">
              <a:buNone/>
            </a:pP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How to Write a Perfect Post-Event Thank You Email | Eventbrite UK"/>
          <p:cNvPicPr>
            <a:picLocks noGrp="1"/>
          </p:cNvPicPr>
          <p:nvPr>
            <p:ph sz="quarter" idx="1"/>
          </p:nvPr>
        </p:nvPicPr>
        <p:blipFill>
          <a:blip r:embed="rId2" cstate="print"/>
          <a:srcRect/>
          <a:stretch>
            <a:fillRect/>
          </a:stretch>
        </p:blipFill>
        <p:spPr bwMode="auto">
          <a:xfrm>
            <a:off x="381000" y="762000"/>
            <a:ext cx="8382000" cy="563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2400" dirty="0" smtClean="0">
                <a:solidFill>
                  <a:srgbClr val="FF0000"/>
                </a:solidFill>
              </a:rPr>
              <a:t>Biodiversity </a:t>
            </a:r>
            <a:r>
              <a:rPr lang="en-US" sz="2400" dirty="0" smtClean="0">
                <a:solidFill>
                  <a:srgbClr val="FF0000"/>
                </a:solidFill>
              </a:rPr>
              <a:t>and its Conservation</a:t>
            </a:r>
            <a:r>
              <a:rPr lang="en-US" sz="3600" dirty="0" smtClean="0"/>
              <a:t> </a:t>
            </a:r>
            <a:r>
              <a:rPr lang="en-US" sz="3200" dirty="0" smtClean="0"/>
              <a:t/>
            </a:r>
            <a:br>
              <a:rPr lang="en-US" sz="3200" dirty="0" smtClean="0"/>
            </a:br>
            <a:endParaRPr lang="en-US" sz="1600" dirty="0"/>
          </a:p>
        </p:txBody>
      </p:sp>
      <p:sp>
        <p:nvSpPr>
          <p:cNvPr id="3" name="Content Placeholder 2"/>
          <p:cNvSpPr>
            <a:spLocks noGrp="1"/>
          </p:cNvSpPr>
          <p:nvPr>
            <p:ph sz="quarter" idx="1"/>
          </p:nvPr>
        </p:nvSpPr>
        <p:spPr>
          <a:xfrm>
            <a:off x="457200" y="1143000"/>
            <a:ext cx="7467600" cy="5330952"/>
          </a:xfrm>
        </p:spPr>
        <p:txBody>
          <a:bodyPr>
            <a:normAutofit/>
          </a:bodyPr>
          <a:lstStyle/>
          <a:p>
            <a:pPr algn="just">
              <a:buNone/>
            </a:pPr>
            <a:r>
              <a:rPr lang="en-US" sz="2800" b="1" dirty="0" smtClean="0">
                <a:solidFill>
                  <a:srgbClr val="FF0000"/>
                </a:solidFill>
              </a:rPr>
              <a:t>A. Introduction-</a:t>
            </a:r>
            <a:endParaRPr lang="en-US" sz="2800" dirty="0" smtClean="0">
              <a:solidFill>
                <a:srgbClr val="FF0000"/>
              </a:solidFill>
            </a:endParaRPr>
          </a:p>
          <a:p>
            <a:pPr algn="just" fontAlgn="base"/>
            <a:r>
              <a:rPr lang="en-US" sz="2800" dirty="0" smtClean="0"/>
              <a:t>The </a:t>
            </a:r>
            <a:r>
              <a:rPr lang="en-US" sz="2800" dirty="0" smtClean="0"/>
              <a:t>term biodiversity was coined by Walter and Rosen (1985</a:t>
            </a:r>
            <a:r>
              <a:rPr lang="en-US" sz="2800" dirty="0" smtClean="0"/>
              <a:t>).</a:t>
            </a:r>
          </a:p>
          <a:p>
            <a:pPr algn="just" fontAlgn="base"/>
            <a:r>
              <a:rPr lang="en-US" sz="2800" dirty="0" smtClean="0"/>
              <a:t>It is </a:t>
            </a:r>
            <a:r>
              <a:rPr lang="en-US" sz="2800" dirty="0" smtClean="0"/>
              <a:t>the abbreviated word for Biological Diversity. </a:t>
            </a:r>
          </a:p>
          <a:p>
            <a:pPr lvl="0" algn="just" fontAlgn="base"/>
            <a:r>
              <a:rPr lang="en-US" sz="2800" dirty="0" smtClean="0"/>
              <a:t>In simple terms Biodiversity is defined as, the </a:t>
            </a:r>
            <a:r>
              <a:rPr lang="en-US" sz="2800" dirty="0" smtClean="0"/>
              <a:t>variety of life and its </a:t>
            </a:r>
            <a:r>
              <a:rPr lang="en-US" sz="2800" dirty="0" smtClean="0"/>
              <a:t>processes. </a:t>
            </a:r>
          </a:p>
          <a:p>
            <a:pPr algn="just" fontAlgn="base"/>
            <a:r>
              <a:rPr lang="en-US" sz="2800" dirty="0" smtClean="0"/>
              <a:t>The study of biodiversity includes, total </a:t>
            </a:r>
            <a:r>
              <a:rPr lang="en-US" sz="2800" dirty="0" smtClean="0"/>
              <a:t>number of races, varieties or species </a:t>
            </a:r>
            <a:r>
              <a:rPr lang="en-US" sz="2800" dirty="0" smtClean="0"/>
              <a:t>of </a:t>
            </a:r>
            <a:r>
              <a:rPr lang="en-US" sz="2800" dirty="0" smtClean="0"/>
              <a:t>various types of microbes, plants and animals present </a:t>
            </a:r>
            <a:r>
              <a:rPr lang="en-US" sz="2800" dirty="0" smtClean="0"/>
              <a:t>on the surface of earth.</a:t>
            </a:r>
            <a:endParaRPr lang="en-US" sz="2800" dirty="0" smtClean="0"/>
          </a:p>
          <a:p>
            <a:pPr lvl="0" algn="just" fontAlgn="base"/>
            <a:endParaRPr lang="en-US"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2400" dirty="0" smtClean="0">
                <a:solidFill>
                  <a:srgbClr val="FF0000"/>
                </a:solidFill>
              </a:rPr>
              <a:t>Biodiversity </a:t>
            </a:r>
            <a:r>
              <a:rPr lang="en-US" sz="2400" dirty="0" smtClean="0">
                <a:solidFill>
                  <a:srgbClr val="FF0000"/>
                </a:solidFill>
              </a:rPr>
              <a:t>and its Conservation</a:t>
            </a:r>
            <a:r>
              <a:rPr lang="en-US" sz="3600" dirty="0" smtClean="0"/>
              <a:t> </a:t>
            </a:r>
            <a:r>
              <a:rPr lang="en-US" sz="3200" dirty="0" smtClean="0"/>
              <a:t/>
            </a:r>
            <a:br>
              <a:rPr lang="en-US" sz="3200" dirty="0" smtClean="0"/>
            </a:br>
            <a:endParaRPr lang="en-US" sz="1600" dirty="0"/>
          </a:p>
        </p:txBody>
      </p:sp>
      <p:sp>
        <p:nvSpPr>
          <p:cNvPr id="3" name="Content Placeholder 2"/>
          <p:cNvSpPr>
            <a:spLocks noGrp="1"/>
          </p:cNvSpPr>
          <p:nvPr>
            <p:ph sz="quarter" idx="1"/>
          </p:nvPr>
        </p:nvSpPr>
        <p:spPr>
          <a:xfrm>
            <a:off x="457200" y="1143000"/>
            <a:ext cx="7467600" cy="5330952"/>
          </a:xfrm>
        </p:spPr>
        <p:txBody>
          <a:bodyPr>
            <a:normAutofit lnSpcReduction="10000"/>
          </a:bodyPr>
          <a:lstStyle/>
          <a:p>
            <a:pPr marL="514350" indent="-514350" algn="just">
              <a:buNone/>
            </a:pPr>
            <a:r>
              <a:rPr lang="en-US" sz="2800" b="1" dirty="0" smtClean="0">
                <a:solidFill>
                  <a:srgbClr val="FF0000"/>
                </a:solidFill>
              </a:rPr>
              <a:t>B. </a:t>
            </a:r>
            <a:r>
              <a:rPr lang="en-US" sz="2800" b="1" dirty="0" smtClean="0">
                <a:solidFill>
                  <a:srgbClr val="FF0000"/>
                </a:solidFill>
              </a:rPr>
              <a:t>Major </a:t>
            </a:r>
            <a:r>
              <a:rPr lang="en-US" sz="2800" b="1" dirty="0" smtClean="0">
                <a:solidFill>
                  <a:srgbClr val="FF0000"/>
                </a:solidFill>
              </a:rPr>
              <a:t>Causes </a:t>
            </a:r>
            <a:r>
              <a:rPr lang="en-US" sz="2800" b="1" dirty="0" smtClean="0">
                <a:solidFill>
                  <a:srgbClr val="FF0000"/>
                </a:solidFill>
              </a:rPr>
              <a:t>for the Loss of Biodiversity</a:t>
            </a:r>
            <a:endParaRPr lang="en-US" sz="2800" b="1" dirty="0" smtClean="0">
              <a:solidFill>
                <a:srgbClr val="FF0000"/>
              </a:solidFill>
            </a:endParaRPr>
          </a:p>
          <a:p>
            <a:pPr algn="just" fontAlgn="base"/>
            <a:r>
              <a:rPr lang="en-US" sz="2800" dirty="0" smtClean="0"/>
              <a:t>Scientists believe that the total number of species on earth is in between 10-80 million (Wilson 1988</a:t>
            </a:r>
            <a:r>
              <a:rPr lang="en-US" sz="2800" dirty="0" smtClean="0"/>
              <a:t>).</a:t>
            </a:r>
          </a:p>
          <a:p>
            <a:pPr lvl="0" algn="just" fontAlgn="base"/>
            <a:r>
              <a:rPr lang="en-US" sz="2800" dirty="0" smtClean="0"/>
              <a:t>Nature took more than 1 billion </a:t>
            </a:r>
            <a:r>
              <a:rPr lang="en-US" sz="2800" dirty="0" smtClean="0"/>
              <a:t>years </a:t>
            </a:r>
            <a:r>
              <a:rPr lang="en-US" sz="2800" dirty="0" smtClean="0"/>
              <a:t>to develop this wide and complex spectrum of life on earth. </a:t>
            </a:r>
          </a:p>
          <a:p>
            <a:pPr lvl="0" algn="just" fontAlgn="base"/>
            <a:r>
              <a:rPr lang="en-US" sz="2800" dirty="0" smtClean="0"/>
              <a:t>But we </a:t>
            </a:r>
            <a:r>
              <a:rPr lang="en-US" sz="2800" dirty="0" smtClean="0"/>
              <a:t>are losing this heritage of millions of years at a very fast rate. </a:t>
            </a:r>
          </a:p>
          <a:p>
            <a:pPr lvl="0" algn="just" fontAlgn="base"/>
            <a:r>
              <a:rPr lang="en-US" sz="2800" dirty="0" smtClean="0"/>
              <a:t>It </a:t>
            </a:r>
            <a:r>
              <a:rPr lang="en-US" sz="2800" dirty="0" smtClean="0"/>
              <a:t>has become extremely important to study </a:t>
            </a:r>
            <a:r>
              <a:rPr lang="en-US" sz="2800" dirty="0" smtClean="0"/>
              <a:t>the </a:t>
            </a:r>
            <a:r>
              <a:rPr lang="en-US" sz="2800" dirty="0" smtClean="0"/>
              <a:t>causes of their destruction. </a:t>
            </a:r>
          </a:p>
          <a:p>
            <a:pPr marL="514350" indent="-514350" algn="just"/>
            <a:endParaRPr lang="en-US" sz="2800" dirty="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2400" dirty="0" smtClean="0">
                <a:solidFill>
                  <a:srgbClr val="FF0000"/>
                </a:solidFill>
              </a:rPr>
              <a:t>Biodiversity </a:t>
            </a:r>
            <a:r>
              <a:rPr lang="en-US" sz="2400" dirty="0" smtClean="0">
                <a:solidFill>
                  <a:srgbClr val="FF0000"/>
                </a:solidFill>
              </a:rPr>
              <a:t>and its Conservation</a:t>
            </a:r>
            <a:r>
              <a:rPr lang="en-US" sz="3600" dirty="0" smtClean="0"/>
              <a:t> </a:t>
            </a:r>
            <a:r>
              <a:rPr lang="en-US" sz="3200" dirty="0" smtClean="0"/>
              <a:t/>
            </a:r>
            <a:br>
              <a:rPr lang="en-US" sz="3200" dirty="0" smtClean="0"/>
            </a:br>
            <a:endParaRPr lang="en-US" sz="1600" dirty="0"/>
          </a:p>
        </p:txBody>
      </p:sp>
      <p:sp>
        <p:nvSpPr>
          <p:cNvPr id="3" name="Content Placeholder 2"/>
          <p:cNvSpPr>
            <a:spLocks noGrp="1"/>
          </p:cNvSpPr>
          <p:nvPr>
            <p:ph sz="quarter" idx="1"/>
          </p:nvPr>
        </p:nvSpPr>
        <p:spPr>
          <a:xfrm>
            <a:off x="457200" y="1143000"/>
            <a:ext cx="7467600" cy="5330952"/>
          </a:xfrm>
        </p:spPr>
        <p:txBody>
          <a:bodyPr>
            <a:normAutofit lnSpcReduction="10000"/>
          </a:bodyPr>
          <a:lstStyle/>
          <a:p>
            <a:pPr marL="514350" indent="-514350" algn="just">
              <a:buNone/>
            </a:pPr>
            <a:r>
              <a:rPr lang="en-US" sz="2800" b="1" dirty="0" smtClean="0">
                <a:solidFill>
                  <a:srgbClr val="FF0000"/>
                </a:solidFill>
              </a:rPr>
              <a:t>B. </a:t>
            </a:r>
            <a:r>
              <a:rPr lang="en-US" sz="2800" b="1" dirty="0" smtClean="0">
                <a:solidFill>
                  <a:srgbClr val="FF0000"/>
                </a:solidFill>
              </a:rPr>
              <a:t>Major </a:t>
            </a:r>
            <a:r>
              <a:rPr lang="en-US" sz="2800" b="1" dirty="0" smtClean="0">
                <a:solidFill>
                  <a:srgbClr val="FF0000"/>
                </a:solidFill>
              </a:rPr>
              <a:t>Causes </a:t>
            </a:r>
            <a:r>
              <a:rPr lang="en-US" sz="2800" b="1" dirty="0" smtClean="0">
                <a:solidFill>
                  <a:srgbClr val="FF0000"/>
                </a:solidFill>
              </a:rPr>
              <a:t>for the Loss of Biodiversity</a:t>
            </a:r>
            <a:endParaRPr lang="en-US" sz="2800" b="1" dirty="0" smtClean="0">
              <a:solidFill>
                <a:srgbClr val="FF0000"/>
              </a:solidFill>
            </a:endParaRPr>
          </a:p>
          <a:p>
            <a:pPr algn="just" fontAlgn="base"/>
            <a:r>
              <a:rPr lang="en-US" sz="2800" dirty="0" smtClean="0"/>
              <a:t>Scientists believe that the total number of species on earth is in between 10-80 million (Wilson 1988</a:t>
            </a:r>
            <a:r>
              <a:rPr lang="en-US" sz="2800" dirty="0" smtClean="0"/>
              <a:t>).</a:t>
            </a:r>
          </a:p>
          <a:p>
            <a:pPr lvl="0" algn="just" fontAlgn="base"/>
            <a:r>
              <a:rPr lang="en-US" sz="2800" dirty="0" smtClean="0"/>
              <a:t>Nature took more than 1 billion </a:t>
            </a:r>
            <a:r>
              <a:rPr lang="en-US" sz="2800" dirty="0" smtClean="0"/>
              <a:t>years </a:t>
            </a:r>
            <a:r>
              <a:rPr lang="en-US" sz="2800" dirty="0" smtClean="0"/>
              <a:t>to develop this wide and complex spectrum of life on earth. </a:t>
            </a:r>
          </a:p>
          <a:p>
            <a:pPr lvl="0" algn="just" fontAlgn="base"/>
            <a:r>
              <a:rPr lang="en-US" sz="2800" dirty="0" smtClean="0"/>
              <a:t>But we </a:t>
            </a:r>
            <a:r>
              <a:rPr lang="en-US" sz="2800" dirty="0" smtClean="0"/>
              <a:t>are losing this heritage of millions of years at a very fast rate. </a:t>
            </a:r>
          </a:p>
          <a:p>
            <a:pPr lvl="0" algn="just" fontAlgn="base"/>
            <a:r>
              <a:rPr lang="en-US" sz="2800" dirty="0" smtClean="0"/>
              <a:t>It </a:t>
            </a:r>
            <a:r>
              <a:rPr lang="en-US" sz="2800" dirty="0" smtClean="0"/>
              <a:t>has become extremely important to study </a:t>
            </a:r>
            <a:r>
              <a:rPr lang="en-US" sz="2800" dirty="0" smtClean="0"/>
              <a:t>the </a:t>
            </a:r>
            <a:r>
              <a:rPr lang="en-US" sz="2800" dirty="0" smtClean="0"/>
              <a:t>causes of their destruction. </a:t>
            </a:r>
          </a:p>
          <a:p>
            <a:pPr marL="514350" indent="-514350" algn="just"/>
            <a:endParaRPr lang="en-US" sz="2800" dirty="0" smtClean="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2400" dirty="0" smtClean="0">
                <a:solidFill>
                  <a:srgbClr val="FF0000"/>
                </a:solidFill>
              </a:rPr>
              <a:t>Biodiversity </a:t>
            </a:r>
            <a:r>
              <a:rPr lang="en-US" sz="2400" dirty="0" smtClean="0">
                <a:solidFill>
                  <a:srgbClr val="FF0000"/>
                </a:solidFill>
              </a:rPr>
              <a:t>and its Conservation</a:t>
            </a:r>
            <a:r>
              <a:rPr lang="en-US" sz="3600" dirty="0" smtClean="0"/>
              <a:t> </a:t>
            </a:r>
            <a:r>
              <a:rPr lang="en-US" sz="3200" dirty="0" smtClean="0"/>
              <a:t/>
            </a:r>
            <a:br>
              <a:rPr lang="en-US" sz="3200" dirty="0" smtClean="0"/>
            </a:br>
            <a:endParaRPr lang="en-US" sz="1600" dirty="0"/>
          </a:p>
        </p:txBody>
      </p:sp>
      <p:sp>
        <p:nvSpPr>
          <p:cNvPr id="3" name="Content Placeholder 2"/>
          <p:cNvSpPr>
            <a:spLocks noGrp="1"/>
          </p:cNvSpPr>
          <p:nvPr>
            <p:ph sz="quarter" idx="1"/>
          </p:nvPr>
        </p:nvSpPr>
        <p:spPr>
          <a:xfrm>
            <a:off x="457200" y="1143000"/>
            <a:ext cx="7467600" cy="5330952"/>
          </a:xfrm>
        </p:spPr>
        <p:txBody>
          <a:bodyPr>
            <a:normAutofit/>
          </a:bodyPr>
          <a:lstStyle/>
          <a:p>
            <a:pPr marL="514350" indent="-514350" algn="just">
              <a:buNone/>
            </a:pPr>
            <a:r>
              <a:rPr lang="en-US" sz="2800" b="1" dirty="0" smtClean="0">
                <a:solidFill>
                  <a:srgbClr val="FF0000"/>
                </a:solidFill>
              </a:rPr>
              <a:t>B. </a:t>
            </a:r>
            <a:r>
              <a:rPr lang="en-US" sz="2800" b="1" dirty="0" smtClean="0">
                <a:solidFill>
                  <a:srgbClr val="FF0000"/>
                </a:solidFill>
              </a:rPr>
              <a:t>Major </a:t>
            </a:r>
            <a:r>
              <a:rPr lang="en-US" sz="2800" b="1" dirty="0" smtClean="0">
                <a:solidFill>
                  <a:srgbClr val="FF0000"/>
                </a:solidFill>
              </a:rPr>
              <a:t>Causes </a:t>
            </a:r>
            <a:r>
              <a:rPr lang="en-US" sz="2800" b="1" dirty="0" smtClean="0">
                <a:solidFill>
                  <a:srgbClr val="FF0000"/>
                </a:solidFill>
              </a:rPr>
              <a:t>for the Loss of </a:t>
            </a:r>
            <a:r>
              <a:rPr lang="en-US" sz="2800" b="1" dirty="0" smtClean="0">
                <a:solidFill>
                  <a:srgbClr val="FF0000"/>
                </a:solidFill>
              </a:rPr>
              <a:t>Biodiversity</a:t>
            </a:r>
          </a:p>
          <a:p>
            <a:pPr marL="514350" indent="-514350" fontAlgn="base">
              <a:buNone/>
            </a:pPr>
            <a:r>
              <a:rPr lang="en-US" sz="2800" dirty="0" smtClean="0"/>
              <a:t>(1) Destruction of Habitat	</a:t>
            </a:r>
          </a:p>
          <a:p>
            <a:pPr marL="514350" indent="-514350" fontAlgn="base">
              <a:buNone/>
            </a:pPr>
            <a:r>
              <a:rPr lang="en-US" sz="2800" dirty="0" smtClean="0"/>
              <a:t>(2) Hunting	</a:t>
            </a:r>
          </a:p>
          <a:p>
            <a:pPr fontAlgn="base">
              <a:buNone/>
            </a:pPr>
            <a:r>
              <a:rPr lang="en-US" sz="2800" dirty="0" smtClean="0"/>
              <a:t>(3) Exploitation of Selected Species	</a:t>
            </a:r>
          </a:p>
          <a:p>
            <a:pPr fontAlgn="base">
              <a:buNone/>
            </a:pPr>
            <a:r>
              <a:rPr lang="en-US" sz="2800" dirty="0" smtClean="0"/>
              <a:t>(4</a:t>
            </a:r>
            <a:r>
              <a:rPr lang="en-US" sz="2800" dirty="0" smtClean="0"/>
              <a:t>) </a:t>
            </a:r>
            <a:r>
              <a:rPr lang="en-US" sz="2800" dirty="0" smtClean="0"/>
              <a:t>Collection for Zoo and Research	</a:t>
            </a:r>
          </a:p>
          <a:p>
            <a:pPr fontAlgn="base">
              <a:buNone/>
            </a:pPr>
            <a:r>
              <a:rPr lang="en-US" sz="2800" dirty="0" smtClean="0"/>
              <a:t>(5) </a:t>
            </a:r>
            <a:r>
              <a:rPr lang="en-US" sz="2800" dirty="0" smtClean="0"/>
              <a:t>Introduction of Exotic Species</a:t>
            </a:r>
          </a:p>
          <a:p>
            <a:pPr fontAlgn="base">
              <a:buNone/>
            </a:pPr>
            <a:r>
              <a:rPr lang="en-US" sz="2800" dirty="0" smtClean="0"/>
              <a:t>(6) Pollution</a:t>
            </a:r>
          </a:p>
          <a:p>
            <a:pPr fontAlgn="base">
              <a:buNone/>
            </a:pPr>
            <a:r>
              <a:rPr lang="en-US" sz="2800" dirty="0" smtClean="0"/>
              <a:t>(7) Natural Calamities</a:t>
            </a:r>
            <a:r>
              <a:rPr lang="en-US" sz="2800" dirty="0" smtClean="0"/>
              <a:t>		</a:t>
            </a:r>
          </a:p>
          <a:p>
            <a:pPr marL="514350" indent="-514350" algn="just">
              <a:buNone/>
            </a:pPr>
            <a:endParaRPr lang="en-US" sz="2800" b="1" dirty="0" smtClean="0">
              <a:solidFill>
                <a:srgbClr val="FF0000"/>
              </a:solidFill>
            </a:endParaRPr>
          </a:p>
          <a:p>
            <a:pPr marL="514350" indent="-514350" algn="just"/>
            <a:endParaRPr lang="en-US" sz="2800" dirty="0" smtClean="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934200" cy="609600"/>
          </a:xfrm>
        </p:spPr>
        <p:txBody>
          <a:bodyPr>
            <a:noAutofit/>
          </a:bodyPr>
          <a:lstStyle/>
          <a:p>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2400" dirty="0" smtClean="0">
                <a:solidFill>
                  <a:srgbClr val="FF0000"/>
                </a:solidFill>
              </a:rPr>
              <a:t>Biodiversity and its Conservation</a:t>
            </a:r>
            <a:r>
              <a:rPr lang="en-US" sz="3600" dirty="0" smtClean="0"/>
              <a:t> </a:t>
            </a:r>
            <a:r>
              <a:rPr lang="en-US" sz="3200" dirty="0" smtClean="0"/>
              <a:t/>
            </a:r>
            <a:br>
              <a:rPr lang="en-US" sz="3200" dirty="0" smtClean="0"/>
            </a:br>
            <a:endParaRPr lang="en-US" sz="1600" dirty="0"/>
          </a:p>
        </p:txBody>
      </p:sp>
      <p:sp>
        <p:nvSpPr>
          <p:cNvPr id="3" name="Content Placeholder 2"/>
          <p:cNvSpPr>
            <a:spLocks noGrp="1"/>
          </p:cNvSpPr>
          <p:nvPr>
            <p:ph sz="quarter" idx="1"/>
          </p:nvPr>
        </p:nvSpPr>
        <p:spPr>
          <a:xfrm>
            <a:off x="457200" y="838200"/>
            <a:ext cx="8001000" cy="5635752"/>
          </a:xfrm>
        </p:spPr>
        <p:txBody>
          <a:bodyPr>
            <a:normAutofit/>
          </a:bodyPr>
          <a:lstStyle/>
          <a:p>
            <a:pPr marL="514350" indent="-514350" algn="just">
              <a:buNone/>
            </a:pPr>
            <a:r>
              <a:rPr lang="en-US" sz="2800" b="1" dirty="0" smtClean="0">
                <a:solidFill>
                  <a:srgbClr val="FF0000"/>
                </a:solidFill>
              </a:rPr>
              <a:t>B. </a:t>
            </a:r>
            <a:r>
              <a:rPr lang="en-US" sz="2800" b="1" dirty="0" smtClean="0">
                <a:solidFill>
                  <a:srgbClr val="FF0000"/>
                </a:solidFill>
              </a:rPr>
              <a:t>Major </a:t>
            </a:r>
            <a:r>
              <a:rPr lang="en-US" sz="2800" b="1" dirty="0" smtClean="0">
                <a:solidFill>
                  <a:srgbClr val="FF0000"/>
                </a:solidFill>
              </a:rPr>
              <a:t>Causes </a:t>
            </a:r>
            <a:r>
              <a:rPr lang="en-US" sz="2800" b="1" dirty="0" smtClean="0">
                <a:solidFill>
                  <a:srgbClr val="FF0000"/>
                </a:solidFill>
              </a:rPr>
              <a:t>for the Loss of </a:t>
            </a:r>
            <a:r>
              <a:rPr lang="en-US" sz="2800" b="1" dirty="0" smtClean="0">
                <a:solidFill>
                  <a:srgbClr val="FF0000"/>
                </a:solidFill>
              </a:rPr>
              <a:t>Biodiversity</a:t>
            </a:r>
          </a:p>
          <a:p>
            <a:pPr algn="just" fontAlgn="base">
              <a:buNone/>
            </a:pPr>
            <a:r>
              <a:rPr lang="en-US" sz="2800" b="1" dirty="0" smtClean="0">
                <a:solidFill>
                  <a:srgbClr val="7030A0"/>
                </a:solidFill>
              </a:rPr>
              <a:t>1. Destruction </a:t>
            </a:r>
            <a:r>
              <a:rPr lang="en-US" sz="2800" b="1" dirty="0" smtClean="0">
                <a:solidFill>
                  <a:srgbClr val="7030A0"/>
                </a:solidFill>
              </a:rPr>
              <a:t>of Habitat:</a:t>
            </a:r>
            <a:endParaRPr lang="en-US" sz="2800" b="1" i="1" dirty="0" smtClean="0">
              <a:solidFill>
                <a:srgbClr val="7030A0"/>
              </a:solidFill>
            </a:endParaRPr>
          </a:p>
          <a:p>
            <a:pPr lvl="0" algn="just" fontAlgn="base"/>
            <a:r>
              <a:rPr lang="en-US" sz="2800" dirty="0" smtClean="0"/>
              <a:t>The </a:t>
            </a:r>
            <a:r>
              <a:rPr lang="en-US" sz="2800" dirty="0" smtClean="0"/>
              <a:t>natural habitat may be destroyed by man for his settlement, agriculture, mining, industries, highway construction, dam building etc.</a:t>
            </a:r>
          </a:p>
          <a:p>
            <a:pPr lvl="0" algn="just" fontAlgn="base"/>
            <a:r>
              <a:rPr lang="en-US" sz="2800" dirty="0" smtClean="0"/>
              <a:t>As a consequence, the species must either adapt to the changes in the </a:t>
            </a:r>
            <a:r>
              <a:rPr lang="en-US" sz="2800" dirty="0" smtClean="0"/>
              <a:t>environment or , </a:t>
            </a:r>
            <a:r>
              <a:rPr lang="en-US" sz="2800" dirty="0" smtClean="0"/>
              <a:t>move elsewhere </a:t>
            </a:r>
            <a:r>
              <a:rPr lang="en-US" sz="2800" dirty="0" smtClean="0"/>
              <a:t>for their survival.</a:t>
            </a:r>
            <a:endParaRPr lang="en-US" sz="2800" dirty="0" smtClean="0"/>
          </a:p>
          <a:p>
            <a:pPr fontAlgn="base">
              <a:buNone/>
            </a:pPr>
            <a:endParaRPr lang="en-US" sz="2800" dirty="0" smtClean="0"/>
          </a:p>
          <a:p>
            <a:pPr marL="514350" indent="-514350" algn="just">
              <a:buNone/>
            </a:pPr>
            <a:endParaRPr lang="en-US" sz="2800" b="1" dirty="0" smtClean="0">
              <a:solidFill>
                <a:srgbClr val="FF0000"/>
              </a:solidFill>
            </a:endParaRPr>
          </a:p>
          <a:p>
            <a:pPr marL="514350" indent="-514350" algn="just"/>
            <a:endParaRPr lang="en-US" sz="2800" dirty="0" smtClean="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934200" cy="609600"/>
          </a:xfrm>
        </p:spPr>
        <p:txBody>
          <a:bodyPr>
            <a:noAutofit/>
          </a:bodyPr>
          <a:lstStyle/>
          <a:p>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b="1" dirty="0" smtClean="0"/>
              <a:t/>
            </a:r>
            <a:br>
              <a:rPr lang="en-US" sz="1600" b="1"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2400" dirty="0" smtClean="0">
                <a:solidFill>
                  <a:srgbClr val="FF0000"/>
                </a:solidFill>
              </a:rPr>
              <a:t>Biodiversity and its Conservation</a:t>
            </a:r>
            <a:r>
              <a:rPr lang="en-US" sz="3600" dirty="0" smtClean="0"/>
              <a:t> </a:t>
            </a:r>
            <a:r>
              <a:rPr lang="en-US" sz="3200" dirty="0" smtClean="0"/>
              <a:t/>
            </a:r>
            <a:br>
              <a:rPr lang="en-US" sz="3200" dirty="0" smtClean="0"/>
            </a:br>
            <a:endParaRPr lang="en-US" sz="1600" dirty="0"/>
          </a:p>
        </p:txBody>
      </p:sp>
      <p:sp>
        <p:nvSpPr>
          <p:cNvPr id="3" name="Content Placeholder 2"/>
          <p:cNvSpPr>
            <a:spLocks noGrp="1"/>
          </p:cNvSpPr>
          <p:nvPr>
            <p:ph sz="quarter" idx="1"/>
          </p:nvPr>
        </p:nvSpPr>
        <p:spPr>
          <a:xfrm>
            <a:off x="457200" y="838200"/>
            <a:ext cx="8001000" cy="5635752"/>
          </a:xfrm>
        </p:spPr>
        <p:txBody>
          <a:bodyPr>
            <a:normAutofit/>
          </a:bodyPr>
          <a:lstStyle/>
          <a:p>
            <a:pPr marL="514350" indent="-514350" algn="just">
              <a:buNone/>
            </a:pPr>
            <a:r>
              <a:rPr lang="en-US" sz="2800" b="1" dirty="0" smtClean="0">
                <a:solidFill>
                  <a:srgbClr val="FF0000"/>
                </a:solidFill>
              </a:rPr>
              <a:t>B. </a:t>
            </a:r>
            <a:r>
              <a:rPr lang="en-US" sz="2800" b="1" dirty="0" smtClean="0">
                <a:solidFill>
                  <a:srgbClr val="FF0000"/>
                </a:solidFill>
              </a:rPr>
              <a:t>Major </a:t>
            </a:r>
            <a:r>
              <a:rPr lang="en-US" sz="2800" b="1" dirty="0" smtClean="0">
                <a:solidFill>
                  <a:srgbClr val="FF0000"/>
                </a:solidFill>
              </a:rPr>
              <a:t>Causes </a:t>
            </a:r>
            <a:r>
              <a:rPr lang="en-US" sz="2800" b="1" dirty="0" smtClean="0">
                <a:solidFill>
                  <a:srgbClr val="FF0000"/>
                </a:solidFill>
              </a:rPr>
              <a:t>for the Loss of </a:t>
            </a:r>
            <a:r>
              <a:rPr lang="en-US" sz="2800" b="1" dirty="0" smtClean="0">
                <a:solidFill>
                  <a:srgbClr val="FF0000"/>
                </a:solidFill>
              </a:rPr>
              <a:t>Biodiversity</a:t>
            </a:r>
          </a:p>
          <a:p>
            <a:pPr marL="514350" indent="-514350" algn="just" fontAlgn="base">
              <a:buAutoNum type="arabicPeriod"/>
            </a:pPr>
            <a:r>
              <a:rPr lang="en-US" sz="2800" b="1" dirty="0" smtClean="0">
                <a:solidFill>
                  <a:srgbClr val="7030A0"/>
                </a:solidFill>
              </a:rPr>
              <a:t>Destruction </a:t>
            </a:r>
            <a:r>
              <a:rPr lang="en-US" sz="2800" b="1" dirty="0" smtClean="0">
                <a:solidFill>
                  <a:srgbClr val="7030A0"/>
                </a:solidFill>
              </a:rPr>
              <a:t>of Habitat:</a:t>
            </a:r>
            <a:endParaRPr lang="en-US" sz="2800" b="1" i="1" dirty="0" smtClean="0">
              <a:solidFill>
                <a:srgbClr val="7030A0"/>
              </a:solidFill>
            </a:endParaRPr>
          </a:p>
          <a:p>
            <a:pPr marL="514350" indent="-514350" algn="just" fontAlgn="base"/>
            <a:r>
              <a:rPr lang="en-US" sz="3600" dirty="0" smtClean="0"/>
              <a:t>Several rare butterfly species are facing extinction due to habitat destruction in the Western Ghats.</a:t>
            </a:r>
          </a:p>
          <a:p>
            <a:pPr marL="514350" indent="-514350" algn="just" fontAlgn="base"/>
            <a:r>
              <a:rPr lang="en-US" sz="3600" dirty="0" smtClean="0"/>
              <a:t>Of the 370 butterfly species available in the Ghats, around 70 are at the brink of extinction.</a:t>
            </a:r>
          </a:p>
          <a:p>
            <a:pPr marL="514350" indent="-514350" fontAlgn="base"/>
            <a:endParaRPr lang="en-US" sz="2800" dirty="0" smtClean="0"/>
          </a:p>
          <a:p>
            <a:pPr marL="514350" indent="-514350" algn="just">
              <a:buNone/>
            </a:pPr>
            <a:endParaRPr lang="en-US" sz="2800" b="1" dirty="0" smtClean="0">
              <a:solidFill>
                <a:srgbClr val="FF0000"/>
              </a:solidFill>
            </a:endParaRPr>
          </a:p>
          <a:p>
            <a:pPr marL="514350" indent="-514350" algn="just"/>
            <a:endParaRPr lang="en-US" sz="2800" dirty="0" smtClean="0">
              <a:solidFill>
                <a:srgbClr val="FF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526</TotalTime>
  <Words>1800</Words>
  <Application>Microsoft Office PowerPoint</Application>
  <PresentationFormat>On-screen Show (4:3)</PresentationFormat>
  <Paragraphs>233</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Oriel</vt:lpstr>
      <vt:lpstr>                                                            Biodiversity and its Conservation  </vt:lpstr>
      <vt:lpstr>                                                            Biodiversity and its Conservation  </vt:lpstr>
      <vt:lpstr>                                                            Biodiversity and its Conservation  </vt:lpstr>
      <vt:lpstr>                                                            Biodiversity and its Conservation  </vt:lpstr>
      <vt:lpstr>                                                            Biodiversity and its Conservation  </vt:lpstr>
      <vt:lpstr>                                                            Biodiversity and its Conservation  </vt:lpstr>
      <vt:lpstr>                                                            Biodiversity and its Conservation  </vt:lpstr>
      <vt:lpstr>                                                            Biodiversity and its Conservation  </vt:lpstr>
      <vt:lpstr>                                                            Biodiversity and its Conservation  </vt:lpstr>
      <vt:lpstr>                                                            Biodiversity and its Conservation  </vt:lpstr>
      <vt:lpstr>                                                            Biodiversity and its Conservation  </vt:lpstr>
      <vt:lpstr>                                                            Biodiversity and its Conservation  </vt:lpstr>
      <vt:lpstr>                                                            Biodiversity and its Conservation  </vt:lpstr>
      <vt:lpstr>                                                            Biodiversity and its Conservation  </vt:lpstr>
      <vt:lpstr>                                                            Biodiversity and its Conservation  </vt:lpstr>
      <vt:lpstr>                                                            Biodiversity and its Conservation  </vt:lpstr>
      <vt:lpstr>                                                            Biodiversity and its Conservation  </vt:lpstr>
      <vt:lpstr>                                                            Biodiversity and its Conservation  </vt:lpstr>
      <vt:lpstr>Biodiversity and its Conservation </vt:lpstr>
      <vt:lpstr>Biodiversity and its Conservation </vt:lpstr>
      <vt:lpstr>Biodiversity and its Conservation </vt:lpstr>
      <vt:lpstr>Biodiversity and its Conservation </vt:lpstr>
      <vt:lpstr>Biodiversity and its Conservation </vt:lpstr>
      <vt:lpstr>Biodiversity and its Conservation </vt:lpstr>
      <vt:lpstr>Biodiversity and its Conservation </vt:lpstr>
      <vt:lpstr>Biodiversity and its Conservation </vt:lpstr>
      <vt:lpstr>Biodiversity and its Conservation </vt:lpstr>
      <vt:lpstr>Biodiversity and its Conservation </vt:lpstr>
      <vt:lpstr>Biodiversity and its Conservation </vt:lpstr>
      <vt:lpstr>Biodiversity and its Conservation </vt:lpstr>
      <vt:lpstr>Biodiversity and its Conservation </vt:lpstr>
      <vt:lpstr>Biodiversity and its Conservation </vt:lpstr>
      <vt:lpstr>Biodiversity and its Conservation </vt:lpstr>
      <vt:lpstr>Biodiversity and its Conservation </vt:lpstr>
      <vt:lpstr>Biodiversity and its Conservation </vt:lpstr>
      <vt:lpstr>Slide 36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varadvedika</dc:creator>
  <cp:lastModifiedBy>varadvedika</cp:lastModifiedBy>
  <cp:revision>53</cp:revision>
  <dcterms:created xsi:type="dcterms:W3CDTF">2006-08-16T00:00:00Z</dcterms:created>
  <dcterms:modified xsi:type="dcterms:W3CDTF">2021-05-21T15:02:05Z</dcterms:modified>
</cp:coreProperties>
</file>